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1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69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1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3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83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5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0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9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90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6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7" r="7314"/>
          <a:stretch/>
        </p:blipFill>
        <p:spPr>
          <a:xfrm>
            <a:off x="3725694" y="267704"/>
            <a:ext cx="4727643" cy="2287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3626" y="2457469"/>
            <a:ext cx="8567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Предмет:</a:t>
            </a:r>
            <a:r>
              <a:rPr lang="en-US" sz="3000" b="1" dirty="0" smtClean="0"/>
              <a:t> </a:t>
            </a:r>
            <a:r>
              <a:rPr lang="mk-MK" sz="3000" b="1" dirty="0" smtClean="0"/>
              <a:t>Македонски јазик / Математика</a:t>
            </a:r>
            <a:endParaRPr lang="en-US" dirty="0" smtClean="0"/>
          </a:p>
          <a:p>
            <a:endParaRPr lang="ru-RU" dirty="0"/>
          </a:p>
          <a:p>
            <a:r>
              <a:rPr lang="en-US" dirty="0" smtClean="0"/>
              <a:t>O</a:t>
            </a:r>
            <a:r>
              <a:rPr lang="mk-MK" dirty="0" smtClean="0"/>
              <a:t>дделение</a:t>
            </a:r>
            <a:r>
              <a:rPr lang="en-US" dirty="0" smtClean="0"/>
              <a:t>:</a:t>
            </a:r>
            <a:r>
              <a:rPr lang="mk-MK" dirty="0" smtClean="0"/>
              <a:t> прво</a:t>
            </a:r>
            <a:endParaRPr lang="en-US" dirty="0" smtClean="0"/>
          </a:p>
          <a:p>
            <a:r>
              <a:rPr lang="ru-RU" dirty="0" smtClean="0"/>
              <a:t>Наставник: Марија Богатиновска</a:t>
            </a:r>
            <a:endParaRPr lang="ru-RU" dirty="0"/>
          </a:p>
          <a:p>
            <a:r>
              <a:rPr lang="ru-RU" dirty="0" smtClean="0"/>
              <a:t>Наставни единици: </a:t>
            </a:r>
            <a:r>
              <a:rPr lang="ru-RU" b="1" dirty="0" smtClean="0"/>
              <a:t>Обработка на буквите З и Ѕ / Вежби задачи од собирање и одземање со премин</a:t>
            </a:r>
            <a:endParaRPr lang="ru-RU" b="1" dirty="0"/>
          </a:p>
          <a:p>
            <a:r>
              <a:rPr lang="ru-RU" dirty="0" smtClean="0"/>
              <a:t>Тип на час</a:t>
            </a:r>
            <a:r>
              <a:rPr lang="en-US" dirty="0" smtClean="0"/>
              <a:t>: </a:t>
            </a:r>
            <a:r>
              <a:rPr lang="mk-MK" b="1" dirty="0" smtClean="0"/>
              <a:t>Обработка на нова наставна содржина / Вежби</a:t>
            </a:r>
            <a:endParaRPr lang="ru-RU" b="1" dirty="0"/>
          </a:p>
          <a:p>
            <a:r>
              <a:rPr lang="ru-RU" dirty="0"/>
              <a:t>Датум</a:t>
            </a:r>
            <a:r>
              <a:rPr lang="ru-RU" dirty="0" smtClean="0"/>
              <a:t>: </a:t>
            </a:r>
            <a:r>
              <a:rPr lang="ru-RU" b="1" dirty="0" smtClean="0"/>
              <a:t>25.3.2020</a:t>
            </a:r>
            <a:endParaRPr lang="en-US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3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shuvanj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361" y="813707"/>
            <a:ext cx="7486650" cy="45339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2133601" y="2656114"/>
            <a:ext cx="1204686" cy="682172"/>
          </a:xfrm>
          <a:prstGeom prst="donut">
            <a:avLst>
              <a:gd name="adj" fmla="val 1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6571" y="870857"/>
            <a:ext cx="203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400" dirty="0" smtClean="0"/>
              <a:t>А сега е време за пишување</a:t>
            </a:r>
          </a:p>
          <a:p>
            <a:pPr algn="ctr"/>
            <a:r>
              <a:rPr lang="mk-MK" sz="2400" dirty="0" smtClean="0"/>
              <a:t>Напиши по една страна од двете букви.</a:t>
            </a:r>
          </a:p>
          <a:p>
            <a:pPr algn="ctr"/>
            <a:r>
              <a:rPr lang="mk-MK" sz="2400" dirty="0" smtClean="0"/>
              <a:t> Исто се пишуваат и малата и големата буква </a:t>
            </a:r>
          </a:p>
          <a:p>
            <a:pPr algn="ctr"/>
            <a:r>
              <a:rPr lang="mk-MK" sz="4000" dirty="0" smtClean="0">
                <a:solidFill>
                  <a:srgbClr val="FF0000"/>
                </a:solidFill>
              </a:rPr>
              <a:t>Зз </a:t>
            </a:r>
            <a:r>
              <a:rPr lang="mk-MK" sz="2000" dirty="0" smtClean="0">
                <a:solidFill>
                  <a:srgbClr val="FF0000"/>
                </a:solidFill>
              </a:rPr>
              <a:t>и</a:t>
            </a:r>
            <a:r>
              <a:rPr lang="mk-MK" sz="4000" dirty="0" smtClean="0">
                <a:solidFill>
                  <a:srgbClr val="FF0000"/>
                </a:solidFill>
              </a:rPr>
              <a:t> Ѕѕ</a:t>
            </a:r>
          </a:p>
          <a:p>
            <a:endParaRPr lang="mk-MK" dirty="0" smtClean="0"/>
          </a:p>
          <a:p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Математика</a:t>
            </a:r>
            <a:br>
              <a:rPr lang="mk-MK" b="1" dirty="0" smtClean="0">
                <a:solidFill>
                  <a:srgbClr val="FF0000"/>
                </a:solidFill>
              </a:rPr>
            </a:br>
            <a:r>
              <a:rPr lang="mk-MK" b="1" dirty="0" smtClean="0">
                <a:solidFill>
                  <a:srgbClr val="FF0000"/>
                </a:solidFill>
              </a:rPr>
              <a:t>Вежби за собирање и одземање до 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0457" y="1799771"/>
            <a:ext cx="885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92D050"/>
                </a:solidFill>
              </a:rPr>
              <a:t>Начинот на решавање одбери го сам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257" y="2525485"/>
            <a:ext cx="2409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0070C0"/>
                </a:solidFill>
              </a:rPr>
              <a:t>4 + 4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4 + 5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3 + 3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3 + 2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5 + 5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5 + 6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8 + 8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8 + 9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8 + 9 =___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8514" y="2627085"/>
            <a:ext cx="2888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00B050"/>
                </a:solidFill>
              </a:rPr>
              <a:t>7 + 7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6 + 7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7 + 8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6 + 6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6 + 5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9 + 9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10 + 9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10 + 10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10 + 0 =___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7713" y="2663372"/>
            <a:ext cx="2888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5 + 7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6 + 9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9 + 4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8 + 6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6 + 3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3 + 8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5 + 9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7 + 4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3 + 7 =___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3257" y="2677885"/>
            <a:ext cx="2888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C000"/>
                </a:solidFill>
              </a:rPr>
              <a:t> 7 + ___ = 10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___ + 4 = 10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8 + ___ =10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5+ ___ = 10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___ + 1 = 10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3 + ___ = 7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5 + ___ = 9</a:t>
            </a:r>
          </a:p>
          <a:p>
            <a:pPr marL="514350" indent="-514350"/>
            <a:r>
              <a:rPr lang="mk-MK" sz="2800" b="1" dirty="0" smtClean="0">
                <a:solidFill>
                  <a:srgbClr val="FFC000"/>
                </a:solidFill>
              </a:rPr>
              <a:t> 6 + ___ = 8</a:t>
            </a:r>
          </a:p>
          <a:p>
            <a:pPr marL="514350" indent="-514350"/>
            <a:r>
              <a:rPr lang="mk-MK" sz="2800" b="1" dirty="0" smtClean="0">
                <a:solidFill>
                  <a:srgbClr val="FFC000"/>
                </a:solidFill>
              </a:rPr>
              <a:t> ___ + 2 = 6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0457" y="1799771"/>
            <a:ext cx="885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92D050"/>
                </a:solidFill>
              </a:rPr>
              <a:t>Начинот на решавање одбери го сам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257" y="2525485"/>
            <a:ext cx="2409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0070C0"/>
                </a:solidFill>
              </a:rPr>
              <a:t>9 - 4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6 - 5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3 - 3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3 - 2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9 - 5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8 - 6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8 - 8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10 - 9 =___</a:t>
            </a:r>
          </a:p>
          <a:p>
            <a:r>
              <a:rPr lang="mk-MK" sz="2800" b="1" dirty="0" smtClean="0">
                <a:solidFill>
                  <a:srgbClr val="0070C0"/>
                </a:solidFill>
              </a:rPr>
              <a:t>9 - 8 =___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8514" y="2627085"/>
            <a:ext cx="2888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00B050"/>
                </a:solidFill>
              </a:rPr>
              <a:t>8 - 7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7 - 2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10 - 8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9 - 6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6 - 5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9 - 1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10 - 2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10 - 6 =___</a:t>
            </a:r>
          </a:p>
          <a:p>
            <a:r>
              <a:rPr lang="mk-MK" sz="2800" b="1" dirty="0" smtClean="0">
                <a:solidFill>
                  <a:srgbClr val="00B050"/>
                </a:solidFill>
              </a:rPr>
              <a:t>10 - 5 =___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7713" y="2663372"/>
            <a:ext cx="2888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15 - 7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16 - 9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19 - 4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18 - 6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16 - 3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13 - 8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15 - 9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17 - 4 =___</a:t>
            </a:r>
          </a:p>
          <a:p>
            <a:r>
              <a:rPr lang="mk-MK" sz="2800" b="1" dirty="0" smtClean="0">
                <a:solidFill>
                  <a:srgbClr val="C00000"/>
                </a:solidFill>
              </a:rPr>
              <a:t>13 - 7 =___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3257" y="2677885"/>
            <a:ext cx="2888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C000"/>
                </a:solidFill>
              </a:rPr>
              <a:t> 18 - ___ = 10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___ - 4 = 10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8 - ___ =1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15- ___ = 10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___ - 1 = 10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13 - ___ = 7</a:t>
            </a:r>
          </a:p>
          <a:p>
            <a:r>
              <a:rPr lang="mk-MK" sz="2800" b="1" dirty="0" smtClean="0">
                <a:solidFill>
                  <a:srgbClr val="FFC000"/>
                </a:solidFill>
              </a:rPr>
              <a:t> 15 - ___ = 9</a:t>
            </a:r>
          </a:p>
          <a:p>
            <a:pPr marL="514350" indent="-514350"/>
            <a:r>
              <a:rPr lang="mk-MK" sz="2800" b="1" dirty="0" smtClean="0">
                <a:solidFill>
                  <a:srgbClr val="FFC000"/>
                </a:solidFill>
              </a:rPr>
              <a:t> 16 - ___ = 8</a:t>
            </a:r>
          </a:p>
          <a:p>
            <a:pPr marL="514350" indent="-514350"/>
            <a:r>
              <a:rPr lang="mk-MK" sz="2800" b="1" dirty="0" smtClean="0">
                <a:solidFill>
                  <a:srgbClr val="FFC000"/>
                </a:solidFill>
              </a:rPr>
              <a:t> ___ - 2 = 6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31971" cy="1325563"/>
          </a:xfrm>
        </p:spPr>
        <p:txBody>
          <a:bodyPr/>
          <a:lstStyle/>
          <a:p>
            <a:r>
              <a:rPr lang="mk-MK" dirty="0" smtClean="0">
                <a:solidFill>
                  <a:srgbClr val="FF0000"/>
                </a:solidFill>
              </a:rPr>
              <a:t>Малку и одземање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25" y="388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mk-MK" sz="2400" b="1" dirty="0" smtClean="0">
                <a:solidFill>
                  <a:srgbClr val="7030A0"/>
                </a:solidFill>
              </a:rPr>
              <a:t>Пред да започнеме со обработка на новите букви, да ги повториме досега изучените.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Document-page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15" y="1591292"/>
            <a:ext cx="9314329" cy="495201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8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ument-page-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61" y="528451"/>
            <a:ext cx="9452758" cy="61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9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ument-page-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534390"/>
            <a:ext cx="9583387" cy="60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2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ument-page-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61" y="486888"/>
            <a:ext cx="9535885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0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7030A0"/>
                </a:solidFill>
              </a:rPr>
              <a:t>Денес учиме две нови букви, З и Ѕ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Document-page-005.jpg"/>
          <p:cNvPicPr>
            <a:picLocks noChangeAspect="1"/>
          </p:cNvPicPr>
          <p:nvPr/>
        </p:nvPicPr>
        <p:blipFill>
          <a:blip r:embed="rId3"/>
          <a:srcRect r="49911"/>
          <a:stretch>
            <a:fillRect/>
          </a:stretch>
        </p:blipFill>
        <p:spPr>
          <a:xfrm>
            <a:off x="1349711" y="1246908"/>
            <a:ext cx="4445447" cy="5195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63787" y="1530420"/>
            <a:ext cx="2523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зелено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 rot="19831447">
            <a:off x="8579835" y="1470382"/>
            <a:ext cx="1543792" cy="6443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38057" y="2668472"/>
            <a:ext cx="2523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зрнца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21486" y="2666011"/>
            <a:ext cx="896588" cy="558139"/>
            <a:chOff x="8977745" y="2844141"/>
            <a:chExt cx="896588" cy="558139"/>
          </a:xfrm>
          <a:solidFill>
            <a:srgbClr val="FFC000"/>
          </a:solidFill>
        </p:grpSpPr>
        <p:sp>
          <p:nvSpPr>
            <p:cNvPr id="8" name="Oval 7"/>
            <p:cNvSpPr/>
            <p:nvPr/>
          </p:nvSpPr>
          <p:spPr>
            <a:xfrm>
              <a:off x="8977745" y="2909455"/>
              <a:ext cx="190006" cy="16625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130145" y="3061855"/>
              <a:ext cx="190006" cy="16625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282545" y="3214255"/>
              <a:ext cx="190006" cy="16625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268691" y="2844141"/>
              <a:ext cx="190006" cy="16625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983682" y="3236026"/>
              <a:ext cx="190006" cy="16625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470571" y="3034146"/>
              <a:ext cx="190006" cy="16625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684327" y="3224152"/>
              <a:ext cx="190006" cy="16625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636826" y="2927268"/>
              <a:ext cx="190006" cy="16625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465666" y="3822359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зима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17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131" y="3494647"/>
            <a:ext cx="2336409" cy="165386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293474" y="5093676"/>
            <a:ext cx="3131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зимница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Picture 20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482" y="5237018"/>
            <a:ext cx="1927576" cy="126552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270171" y="1698171"/>
            <a:ext cx="718458" cy="4274457"/>
            <a:chOff x="6270171" y="1698171"/>
            <a:chExt cx="718458" cy="4274457"/>
          </a:xfrm>
        </p:grpSpPr>
        <p:sp>
          <p:nvSpPr>
            <p:cNvPr id="23" name="Donut 22"/>
            <p:cNvSpPr/>
            <p:nvPr/>
          </p:nvSpPr>
          <p:spPr>
            <a:xfrm>
              <a:off x="6270171" y="1698171"/>
              <a:ext cx="638629" cy="696686"/>
            </a:xfrm>
            <a:prstGeom prst="donut">
              <a:avLst>
                <a:gd name="adj" fmla="val 9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6350000" y="2837542"/>
              <a:ext cx="638629" cy="696686"/>
            </a:xfrm>
            <a:prstGeom prst="donut">
              <a:avLst>
                <a:gd name="adj" fmla="val 9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Donut 24"/>
            <p:cNvSpPr/>
            <p:nvPr/>
          </p:nvSpPr>
          <p:spPr>
            <a:xfrm>
              <a:off x="6320971" y="3998685"/>
              <a:ext cx="638629" cy="696686"/>
            </a:xfrm>
            <a:prstGeom prst="donut">
              <a:avLst>
                <a:gd name="adj" fmla="val 9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onut 25"/>
            <p:cNvSpPr/>
            <p:nvPr/>
          </p:nvSpPr>
          <p:spPr>
            <a:xfrm>
              <a:off x="6320971" y="5275942"/>
              <a:ext cx="638629" cy="696686"/>
            </a:xfrm>
            <a:prstGeom prst="donut">
              <a:avLst>
                <a:gd name="adj" fmla="val 9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7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159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5846"/>
          </a:xfrm>
        </p:spPr>
        <p:txBody>
          <a:bodyPr>
            <a:normAutofit fontScale="90000"/>
          </a:bodyPr>
          <a:lstStyle/>
          <a:p>
            <a:r>
              <a:rPr lang="mk-MK" b="1" dirty="0" smtClean="0">
                <a:solidFill>
                  <a:srgbClr val="7030A0"/>
                </a:solidFill>
              </a:rPr>
              <a:t>Ова беа зборови кои започнуваат на гласот З. Сега ќе го пронаоѓаме гласот</a:t>
            </a:r>
            <a:br>
              <a:rPr lang="mk-MK" b="1" dirty="0" smtClean="0">
                <a:solidFill>
                  <a:srgbClr val="7030A0"/>
                </a:solidFill>
              </a:rPr>
            </a:br>
            <a:r>
              <a:rPr lang="mk-MK" b="1" dirty="0" smtClean="0">
                <a:solidFill>
                  <a:srgbClr val="7030A0"/>
                </a:solidFill>
              </a:rPr>
              <a:t>З и во другите позиции на зборот, а тоа е на крајот или во средината.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5319" y="2764134"/>
            <a:ext cx="364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ТЕЛЕВИЗОР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0025352_led-tv-elektra-40-et-40fhd18s-t2-android-smart.jpg"/>
          <p:cNvPicPr>
            <a:picLocks noChangeAspect="1"/>
          </p:cNvPicPr>
          <p:nvPr/>
        </p:nvPicPr>
        <p:blipFill>
          <a:blip r:embed="rId3"/>
          <a:srcRect t="19968" b="14000"/>
          <a:stretch>
            <a:fillRect/>
          </a:stretch>
        </p:blipFill>
        <p:spPr>
          <a:xfrm>
            <a:off x="1046843" y="2510971"/>
            <a:ext cx="2799443" cy="184852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78058" y="2960914"/>
            <a:ext cx="2293256" cy="725715"/>
            <a:chOff x="8142515" y="2946400"/>
            <a:chExt cx="2293256" cy="725715"/>
          </a:xfrm>
        </p:grpSpPr>
        <p:sp>
          <p:nvSpPr>
            <p:cNvPr id="6" name="Rectangle 5"/>
            <p:cNvSpPr/>
            <p:nvPr/>
          </p:nvSpPr>
          <p:spPr>
            <a:xfrm>
              <a:off x="8142515" y="2960915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62571" y="2953658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753600" y="2946400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8498115" y="2968170"/>
            <a:ext cx="682171" cy="71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081486" y="2931885"/>
            <a:ext cx="667657" cy="682172"/>
          </a:xfrm>
          <a:prstGeom prst="donut">
            <a:avLst>
              <a:gd name="adj" fmla="val 5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download (2).jpg"/>
          <p:cNvPicPr>
            <a:picLocks noChangeAspect="1"/>
          </p:cNvPicPr>
          <p:nvPr/>
        </p:nvPicPr>
        <p:blipFill>
          <a:blip r:embed="rId4"/>
          <a:srcRect l="24942" r="24942"/>
          <a:stretch>
            <a:fillRect/>
          </a:stretch>
        </p:blipFill>
        <p:spPr>
          <a:xfrm>
            <a:off x="1451427" y="4505551"/>
            <a:ext cx="1074058" cy="21431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61605" y="4738078"/>
            <a:ext cx="217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ВАЗНА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50458" y="5638800"/>
            <a:ext cx="2293256" cy="725715"/>
            <a:chOff x="8142515" y="2946400"/>
            <a:chExt cx="2293256" cy="725715"/>
          </a:xfrm>
        </p:grpSpPr>
        <p:sp>
          <p:nvSpPr>
            <p:cNvPr id="22" name="Rectangle 21"/>
            <p:cNvSpPr/>
            <p:nvPr/>
          </p:nvSpPr>
          <p:spPr>
            <a:xfrm>
              <a:off x="8142515" y="2960915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62571" y="2953658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753600" y="2946400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Donut 24"/>
          <p:cNvSpPr/>
          <p:nvPr/>
        </p:nvSpPr>
        <p:spPr>
          <a:xfrm>
            <a:off x="3302001" y="4884058"/>
            <a:ext cx="667657" cy="682172"/>
          </a:xfrm>
          <a:prstGeom prst="donut">
            <a:avLst>
              <a:gd name="adj" fmla="val 5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85029" y="5660570"/>
            <a:ext cx="682171" cy="71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7" name="Picture 26" descr="deciji-vozic-sa-prugom-tomas-i-drugari-–-14-delova-41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598" y="3716330"/>
            <a:ext cx="1759631" cy="161948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023148" y="4019620"/>
            <a:ext cx="1368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897259" y="4034972"/>
            <a:ext cx="2293256" cy="725715"/>
            <a:chOff x="8142515" y="2946400"/>
            <a:chExt cx="2293256" cy="725715"/>
          </a:xfrm>
        </p:grpSpPr>
        <p:sp>
          <p:nvSpPr>
            <p:cNvPr id="30" name="Rectangle 29"/>
            <p:cNvSpPr/>
            <p:nvPr/>
          </p:nvSpPr>
          <p:spPr>
            <a:xfrm>
              <a:off x="8142515" y="2960915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962571" y="2953658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753600" y="2946400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Donut 32"/>
          <p:cNvSpPr/>
          <p:nvPr/>
        </p:nvSpPr>
        <p:spPr>
          <a:xfrm>
            <a:off x="7779658" y="4151087"/>
            <a:ext cx="667657" cy="682172"/>
          </a:xfrm>
          <a:prstGeom prst="donut">
            <a:avLst>
              <a:gd name="adj" fmla="val 5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501087" y="4056741"/>
            <a:ext cx="682171" cy="71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5" name="Picture 34" descr="pra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147" y="5346076"/>
            <a:ext cx="1996168" cy="117582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995605" y="4948535"/>
            <a:ext cx="1704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ПРАЗ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157030" y="5762172"/>
            <a:ext cx="2293256" cy="725715"/>
            <a:chOff x="8142515" y="2946400"/>
            <a:chExt cx="2293256" cy="725715"/>
          </a:xfrm>
        </p:grpSpPr>
        <p:sp>
          <p:nvSpPr>
            <p:cNvPr id="45" name="Rectangle 44"/>
            <p:cNvSpPr/>
            <p:nvPr/>
          </p:nvSpPr>
          <p:spPr>
            <a:xfrm>
              <a:off x="8142515" y="2960915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962571" y="2953658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753600" y="2946400"/>
              <a:ext cx="682171" cy="71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Donut 47"/>
          <p:cNvSpPr/>
          <p:nvPr/>
        </p:nvSpPr>
        <p:spPr>
          <a:xfrm>
            <a:off x="9100458" y="5065487"/>
            <a:ext cx="667657" cy="682172"/>
          </a:xfrm>
          <a:prstGeom prst="donut">
            <a:avLst>
              <a:gd name="adj" fmla="val 5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760858" y="5769427"/>
            <a:ext cx="682171" cy="71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263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4" grpId="0"/>
      <p:bldP spid="9" grpId="0" animBg="1"/>
      <p:bldP spid="11" grpId="0" animBg="1"/>
      <p:bldP spid="20" grpId="0"/>
      <p:bldP spid="25" grpId="0" animBg="1"/>
      <p:bldP spid="26" grpId="0" animBg="1"/>
      <p:bldP spid="28" grpId="0"/>
      <p:bldP spid="33" grpId="0" animBg="1"/>
      <p:bldP spid="34" grpId="0" animBg="1"/>
      <p:bldP spid="43" grpId="0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ument-page-005.jpg"/>
          <p:cNvPicPr>
            <a:picLocks noChangeAspect="1"/>
          </p:cNvPicPr>
          <p:nvPr/>
        </p:nvPicPr>
        <p:blipFill>
          <a:blip r:embed="rId3"/>
          <a:srcRect l="51472"/>
          <a:stretch>
            <a:fillRect/>
          </a:stretch>
        </p:blipFill>
        <p:spPr>
          <a:xfrm>
            <a:off x="1611086" y="624114"/>
            <a:ext cx="4586514" cy="6008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59204" y="1457849"/>
            <a:ext cx="1430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Ѕ</a:t>
            </a:r>
            <a:r>
              <a:rPr lang="mk-M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ИД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214" y="1465943"/>
            <a:ext cx="2249927" cy="1056368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/>
          <a:srcRect l="6626" t="13517" r="5484" b="17952"/>
          <a:stretch>
            <a:fillRect/>
          </a:stretch>
        </p:blipFill>
        <p:spPr>
          <a:xfrm>
            <a:off x="6284686" y="3004457"/>
            <a:ext cx="2235200" cy="12337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7433" y="3119735"/>
            <a:ext cx="2646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ЅУНИЦА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33321774-little-boy-playing-peek-a-boo-through-a-gap-in-a-broken-plank-in-a-rustic-wooden-gate-looking-at-the.jpg"/>
          <p:cNvPicPr>
            <a:picLocks noChangeAspect="1"/>
          </p:cNvPicPr>
          <p:nvPr/>
        </p:nvPicPr>
        <p:blipFill>
          <a:blip r:embed="rId6" cstate="print"/>
          <a:srcRect l="18132" b="32168"/>
          <a:stretch>
            <a:fillRect/>
          </a:stretch>
        </p:blipFill>
        <p:spPr>
          <a:xfrm>
            <a:off x="6342743" y="4542971"/>
            <a:ext cx="2261503" cy="12482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02747" y="4694535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ЅИРКА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66629" y="1582057"/>
            <a:ext cx="689428" cy="3897085"/>
            <a:chOff x="8766629" y="1582057"/>
            <a:chExt cx="689428" cy="3897085"/>
          </a:xfrm>
        </p:grpSpPr>
        <p:sp>
          <p:nvSpPr>
            <p:cNvPr id="11" name="Donut 10"/>
            <p:cNvSpPr/>
            <p:nvPr/>
          </p:nvSpPr>
          <p:spPr>
            <a:xfrm>
              <a:off x="8766629" y="1582057"/>
              <a:ext cx="595085" cy="696685"/>
            </a:xfrm>
            <a:prstGeom prst="donut">
              <a:avLst>
                <a:gd name="adj" fmla="val 39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8788401" y="3243943"/>
              <a:ext cx="595085" cy="696685"/>
            </a:xfrm>
            <a:prstGeom prst="donut">
              <a:avLst>
                <a:gd name="adj" fmla="val 39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8860972" y="4782457"/>
              <a:ext cx="595085" cy="696685"/>
            </a:xfrm>
            <a:prstGeom prst="donut">
              <a:avLst>
                <a:gd name="adj" fmla="val 39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56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7030A0"/>
                </a:solidFill>
              </a:rPr>
              <a:t>А СЕГА Е ВРЕМЕ ЗА МОДЕЛИРАЊЕ НА ОВИЕ ДВЕ БУКВИ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90628449_897514570685727_3727568757187411968_n.jpg"/>
          <p:cNvPicPr>
            <a:picLocks noChangeAspect="1"/>
          </p:cNvPicPr>
          <p:nvPr/>
        </p:nvPicPr>
        <p:blipFill>
          <a:blip r:embed="rId3"/>
          <a:srcRect l="899" t="5291" r="8519" b="6243"/>
          <a:stretch>
            <a:fillRect/>
          </a:stretch>
        </p:blipFill>
        <p:spPr>
          <a:xfrm>
            <a:off x="1553028" y="1698171"/>
            <a:ext cx="3629857" cy="4726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90750334_2575562252682051_7971269339267465216_n.jpg"/>
          <p:cNvPicPr>
            <a:picLocks noChangeAspect="1"/>
          </p:cNvPicPr>
          <p:nvPr/>
        </p:nvPicPr>
        <p:blipFill>
          <a:blip r:embed="rId4"/>
          <a:srcRect l="1746" t="3810" r="11905" b="9418"/>
          <a:stretch>
            <a:fillRect/>
          </a:stretch>
        </p:blipFill>
        <p:spPr>
          <a:xfrm>
            <a:off x="5675085" y="1636556"/>
            <a:ext cx="3701143" cy="4959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782629" y="1886857"/>
            <a:ext cx="14804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b="1" dirty="0" smtClean="0">
                <a:solidFill>
                  <a:srgbClr val="FF0000"/>
                </a:solidFill>
              </a:rPr>
              <a:t>ВАЖНО!</a:t>
            </a:r>
          </a:p>
          <a:p>
            <a:pPr algn="ctr"/>
            <a:r>
              <a:rPr lang="mk-MK" sz="2000" b="1" dirty="0" smtClean="0">
                <a:solidFill>
                  <a:srgbClr val="FF0000"/>
                </a:solidFill>
              </a:rPr>
              <a:t>КОГА ПИШУВАШ БУКВИ И БРОЈКИ СЕКОГАШ ПОЧНУВАЈ ОДОЗГОРА НАДОЛУ! НИКАКО НА ДРУГ НАЧИН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486</Words>
  <Application>Microsoft Office PowerPoint</Application>
  <PresentationFormat>Custom</PresentationFormat>
  <Paragraphs>104</Paragraphs>
  <Slides>12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Пред да започнеме со обработка на новите букви, да ги повториме досега изучените.</vt:lpstr>
      <vt:lpstr>Slide 3</vt:lpstr>
      <vt:lpstr>Slide 4</vt:lpstr>
      <vt:lpstr>Slide 5</vt:lpstr>
      <vt:lpstr>Денес учиме две нови букви, З и Ѕ</vt:lpstr>
      <vt:lpstr>Ова беа зборови кои започнуваат на гласот З. Сега ќе го пронаоѓаме гласот З и во другите позиции на зборот, а тоа е на крајот или во средината.</vt:lpstr>
      <vt:lpstr>Slide 8</vt:lpstr>
      <vt:lpstr>А СЕГА Е ВРЕМЕ ЗА МОДЕЛИРАЊЕ НА ОВИЕ ДВЕ БУКВИ</vt:lpstr>
      <vt:lpstr>Slide 10</vt:lpstr>
      <vt:lpstr>Математика Вежби за собирање и одземање до 20</vt:lpstr>
      <vt:lpstr>Малку и одземање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Lazovski</dc:creator>
  <cp:lastModifiedBy>Windows User</cp:lastModifiedBy>
  <cp:revision>27</cp:revision>
  <dcterms:created xsi:type="dcterms:W3CDTF">2020-03-19T12:52:29Z</dcterms:created>
  <dcterms:modified xsi:type="dcterms:W3CDTF">2020-03-29T18:17:29Z</dcterms:modified>
</cp:coreProperties>
</file>