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2" r:id="rId4"/>
    <p:sldId id="259" r:id="rId5"/>
    <p:sldId id="260" r:id="rId6"/>
    <p:sldId id="266" r:id="rId7"/>
    <p:sldId id="264" r:id="rId8"/>
    <p:sldId id="265" r:id="rId9"/>
    <p:sldId id="267"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5FC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38" d="100"/>
          <a:sy n="38" d="100"/>
        </p:scale>
        <p:origin x="-1050"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81E69D-E478-4AD0-993B-9999BD22686A}"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62856-CCC9-4CFA-BB17-2AE41F36F0DB}" type="slidenum">
              <a:rPr lang="en-US" smtClean="0"/>
              <a:pPr/>
              <a:t>‹#›</a:t>
            </a:fld>
            <a:endParaRPr lang="en-US"/>
          </a:p>
        </p:txBody>
      </p:sp>
    </p:spTree>
    <p:extLst>
      <p:ext uri="{BB962C8B-B14F-4D97-AF65-F5344CB8AC3E}">
        <p14:creationId xmlns="" xmlns:p14="http://schemas.microsoft.com/office/powerpoint/2010/main" val="1661149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81E69D-E478-4AD0-993B-9999BD22686A}"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62856-CCC9-4CFA-BB17-2AE41F36F0DB}" type="slidenum">
              <a:rPr lang="en-US" smtClean="0"/>
              <a:pPr/>
              <a:t>‹#›</a:t>
            </a:fld>
            <a:endParaRPr lang="en-US"/>
          </a:p>
        </p:txBody>
      </p:sp>
    </p:spTree>
    <p:extLst>
      <p:ext uri="{BB962C8B-B14F-4D97-AF65-F5344CB8AC3E}">
        <p14:creationId xmlns="" xmlns:p14="http://schemas.microsoft.com/office/powerpoint/2010/main" val="1735690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81E69D-E478-4AD0-993B-9999BD22686A}"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62856-CCC9-4CFA-BB17-2AE41F36F0DB}" type="slidenum">
              <a:rPr lang="en-US" smtClean="0"/>
              <a:pPr/>
              <a:t>‹#›</a:t>
            </a:fld>
            <a:endParaRPr lang="en-US"/>
          </a:p>
        </p:txBody>
      </p:sp>
    </p:spTree>
    <p:extLst>
      <p:ext uri="{BB962C8B-B14F-4D97-AF65-F5344CB8AC3E}">
        <p14:creationId xmlns="" xmlns:p14="http://schemas.microsoft.com/office/powerpoint/2010/main" val="3614101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81E69D-E478-4AD0-993B-9999BD22686A}"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62856-CCC9-4CFA-BB17-2AE41F36F0DB}" type="slidenum">
              <a:rPr lang="en-US" smtClean="0"/>
              <a:pPr/>
              <a:t>‹#›</a:t>
            </a:fld>
            <a:endParaRPr lang="en-US"/>
          </a:p>
        </p:txBody>
      </p:sp>
    </p:spTree>
    <p:extLst>
      <p:ext uri="{BB962C8B-B14F-4D97-AF65-F5344CB8AC3E}">
        <p14:creationId xmlns="" xmlns:p14="http://schemas.microsoft.com/office/powerpoint/2010/main" val="99585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81E69D-E478-4AD0-993B-9999BD22686A}" type="datetimeFigureOut">
              <a:rPr lang="en-US" smtClean="0"/>
              <a:pPr/>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62856-CCC9-4CFA-BB17-2AE41F36F0DB}" type="slidenum">
              <a:rPr lang="en-US" smtClean="0"/>
              <a:pPr/>
              <a:t>‹#›</a:t>
            </a:fld>
            <a:endParaRPr lang="en-US"/>
          </a:p>
        </p:txBody>
      </p:sp>
    </p:spTree>
    <p:extLst>
      <p:ext uri="{BB962C8B-B14F-4D97-AF65-F5344CB8AC3E}">
        <p14:creationId xmlns="" xmlns:p14="http://schemas.microsoft.com/office/powerpoint/2010/main" val="2230378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81E69D-E478-4AD0-993B-9999BD22686A}" type="datetimeFigureOut">
              <a:rPr lang="en-US" smtClean="0"/>
              <a:pPr/>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62856-CCC9-4CFA-BB17-2AE41F36F0DB}" type="slidenum">
              <a:rPr lang="en-US" smtClean="0"/>
              <a:pPr/>
              <a:t>‹#›</a:t>
            </a:fld>
            <a:endParaRPr lang="en-US"/>
          </a:p>
        </p:txBody>
      </p:sp>
    </p:spTree>
    <p:extLst>
      <p:ext uri="{BB962C8B-B14F-4D97-AF65-F5344CB8AC3E}">
        <p14:creationId xmlns="" xmlns:p14="http://schemas.microsoft.com/office/powerpoint/2010/main" val="2196838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81E69D-E478-4AD0-993B-9999BD22686A}" type="datetimeFigureOut">
              <a:rPr lang="en-US" smtClean="0"/>
              <a:pPr/>
              <a:t>3/29/2020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762856-CCC9-4CFA-BB17-2AE41F36F0DB}" type="slidenum">
              <a:rPr lang="en-US" smtClean="0"/>
              <a:pPr/>
              <a:t>‹#›</a:t>
            </a:fld>
            <a:endParaRPr lang="en-US"/>
          </a:p>
        </p:txBody>
      </p:sp>
    </p:spTree>
    <p:extLst>
      <p:ext uri="{BB962C8B-B14F-4D97-AF65-F5344CB8AC3E}">
        <p14:creationId xmlns="" xmlns:p14="http://schemas.microsoft.com/office/powerpoint/2010/main" val="876516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81E69D-E478-4AD0-993B-9999BD22686A}" type="datetimeFigureOut">
              <a:rPr lang="en-US" smtClean="0"/>
              <a:pPr/>
              <a:t>3/29/2020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762856-CCC9-4CFA-BB17-2AE41F36F0DB}" type="slidenum">
              <a:rPr lang="en-US" smtClean="0"/>
              <a:pPr/>
              <a:t>‹#›</a:t>
            </a:fld>
            <a:endParaRPr lang="en-US"/>
          </a:p>
        </p:txBody>
      </p:sp>
    </p:spTree>
    <p:extLst>
      <p:ext uri="{BB962C8B-B14F-4D97-AF65-F5344CB8AC3E}">
        <p14:creationId xmlns="" xmlns:p14="http://schemas.microsoft.com/office/powerpoint/2010/main" val="1584002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81E69D-E478-4AD0-993B-9999BD22686A}" type="datetimeFigureOut">
              <a:rPr lang="en-US" smtClean="0"/>
              <a:pPr/>
              <a:t>3/29/2020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762856-CCC9-4CFA-BB17-2AE41F36F0DB}" type="slidenum">
              <a:rPr lang="en-US" smtClean="0"/>
              <a:pPr/>
              <a:t>‹#›</a:t>
            </a:fld>
            <a:endParaRPr lang="en-US"/>
          </a:p>
        </p:txBody>
      </p:sp>
    </p:spTree>
    <p:extLst>
      <p:ext uri="{BB962C8B-B14F-4D97-AF65-F5344CB8AC3E}">
        <p14:creationId xmlns="" xmlns:p14="http://schemas.microsoft.com/office/powerpoint/2010/main" val="2856961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81E69D-E478-4AD0-993B-9999BD22686A}" type="datetimeFigureOut">
              <a:rPr lang="en-US" smtClean="0"/>
              <a:pPr/>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62856-CCC9-4CFA-BB17-2AE41F36F0DB}" type="slidenum">
              <a:rPr lang="en-US" smtClean="0"/>
              <a:pPr/>
              <a:t>‹#›</a:t>
            </a:fld>
            <a:endParaRPr lang="en-US"/>
          </a:p>
        </p:txBody>
      </p:sp>
    </p:spTree>
    <p:extLst>
      <p:ext uri="{BB962C8B-B14F-4D97-AF65-F5344CB8AC3E}">
        <p14:creationId xmlns="" xmlns:p14="http://schemas.microsoft.com/office/powerpoint/2010/main" val="2952906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81E69D-E478-4AD0-993B-9999BD22686A}" type="datetimeFigureOut">
              <a:rPr lang="en-US" smtClean="0"/>
              <a:pPr/>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62856-CCC9-4CFA-BB17-2AE41F36F0DB}" type="slidenum">
              <a:rPr lang="en-US" smtClean="0"/>
              <a:pPr/>
              <a:t>‹#›</a:t>
            </a:fld>
            <a:endParaRPr lang="en-US"/>
          </a:p>
        </p:txBody>
      </p:sp>
    </p:spTree>
    <p:extLst>
      <p:ext uri="{BB962C8B-B14F-4D97-AF65-F5344CB8AC3E}">
        <p14:creationId xmlns="" xmlns:p14="http://schemas.microsoft.com/office/powerpoint/2010/main" val="2715638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81E69D-E478-4AD0-993B-9999BD22686A}" type="datetimeFigureOut">
              <a:rPr lang="en-US" smtClean="0"/>
              <a:pPr/>
              <a:t>3/29/2020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62856-CCC9-4CFA-BB17-2AE41F36F0DB}" type="slidenum">
              <a:rPr lang="en-US" smtClean="0"/>
              <a:pPr/>
              <a:t>‹#›</a:t>
            </a:fld>
            <a:endParaRPr lang="en-US"/>
          </a:p>
        </p:txBody>
      </p:sp>
    </p:spTree>
    <p:extLst>
      <p:ext uri="{BB962C8B-B14F-4D97-AF65-F5344CB8AC3E}">
        <p14:creationId xmlns="" xmlns:p14="http://schemas.microsoft.com/office/powerpoint/2010/main" val="213037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audio" Target="../media/audio1.wav"/><Relationship Id="rId6" Type="http://schemas.openxmlformats.org/officeDocument/2006/relationships/hyperlink" Target="https://www.youtube.com/watch?v=sIO-JhMvu6M&amp;feature=youtu.be&amp;fbclid=IwAR20wnhzQp2F6cmmUzHON4f_UmaL0hzCorE6j9__1BMN0rzpzYjTVTXcChQ" TargetMode="External"/><Relationship Id="rId5" Type="http://schemas.openxmlformats.org/officeDocument/2006/relationships/hyperlink" Target="https://www.youtube.com/watch?v=PHc0e82PMII&amp;feature=youtu.be&amp;fbclid=IwAR0TB_dgYuYS2f8BNTJ5hVH9qVqX-uR-xjUZHvn9WPhLVE6NHqGI9dMLJ7w"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sIO-JhMvu6M&amp;feature=youtu.be&amp;fbclid=IwAR20wnhzQp2F6cmmUzHON4f_UmaL0hzCorE6j9__1BMN0rzpzYjTVTXcChQ" TargetMode="External"/><Relationship Id="rId2" Type="http://schemas.openxmlformats.org/officeDocument/2006/relationships/slideLayout" Target="../slideLayouts/slideLayout2.xml"/><Relationship Id="rId1" Type="http://schemas.openxmlformats.org/officeDocument/2006/relationships/audio" Target="../media/audio14.wav"/><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PHc0e82PMII&amp;feature=youtu.be&amp;fbclid=IwAR0TB_dgYuYS2f8BNTJ5hVH9qVqX-uR-xjUZHvn9WPhLVE6NHqGI9dMLJ7w" TargetMode="External"/><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9.jpeg"/><Relationship Id="rId2" Type="http://schemas.openxmlformats.org/officeDocument/2006/relationships/audio" Target="../media/audio4.wav"/><Relationship Id="rId1" Type="http://schemas.openxmlformats.org/officeDocument/2006/relationships/audio" Target="../media/audio3.wav"/><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6.wav"/><Relationship Id="rId1" Type="http://schemas.openxmlformats.org/officeDocument/2006/relationships/audio" Target="../media/audio5.wav"/><Relationship Id="rId5" Type="http://schemas.openxmlformats.org/officeDocument/2006/relationships/image" Target="../media/image10.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8.wav"/><Relationship Id="rId1" Type="http://schemas.openxmlformats.org/officeDocument/2006/relationships/audio" Target="../media/audio7.wav"/><Relationship Id="rId5" Type="http://schemas.openxmlformats.org/officeDocument/2006/relationships/image" Target="../media/image10.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media/audio9.wav"/></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audio" Target="../media/audio10.wav"/><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audio" Target="../media/audio11.wav"/><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3.wav"/><Relationship Id="rId1" Type="http://schemas.openxmlformats.org/officeDocument/2006/relationships/audio" Target="../media/audio12.wav"/><Relationship Id="rId5" Type="http://schemas.openxmlformats.org/officeDocument/2006/relationships/image" Target="../media/image1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28A0092B-C50C-407E-A947-70E740481C1C}">
                <a14:useLocalDpi xmlns="" xmlns:a14="http://schemas.microsoft.com/office/drawing/2010/main" val="0"/>
              </a:ext>
            </a:extLst>
          </a:blip>
          <a:srcRect l="18627" r="7314"/>
          <a:stretch/>
        </p:blipFill>
        <p:spPr>
          <a:xfrm>
            <a:off x="3725694" y="267704"/>
            <a:ext cx="4727643" cy="2287042"/>
          </a:xfrm>
          <a:prstGeom prst="rect">
            <a:avLst/>
          </a:prstGeom>
        </p:spPr>
      </p:pic>
      <p:sp>
        <p:nvSpPr>
          <p:cNvPr id="4" name="TextBox 3"/>
          <p:cNvSpPr txBox="1"/>
          <p:nvPr/>
        </p:nvSpPr>
        <p:spPr>
          <a:xfrm>
            <a:off x="2025501" y="2124960"/>
            <a:ext cx="8816670" cy="3600986"/>
          </a:xfrm>
          <a:prstGeom prst="rect">
            <a:avLst/>
          </a:prstGeom>
          <a:noFill/>
        </p:spPr>
        <p:txBody>
          <a:bodyPr wrap="square" rtlCol="0">
            <a:spAutoFit/>
          </a:bodyPr>
          <a:lstStyle/>
          <a:p>
            <a:r>
              <a:rPr lang="ru-RU" sz="4800" b="1" dirty="0" smtClean="0"/>
              <a:t> </a:t>
            </a:r>
            <a:r>
              <a:rPr lang="ru-RU" sz="2000" b="1" dirty="0" smtClean="0"/>
              <a:t>Предмет:</a:t>
            </a:r>
            <a:r>
              <a:rPr lang="en-US" sz="2000" b="1" dirty="0" smtClean="0"/>
              <a:t> </a:t>
            </a:r>
            <a:r>
              <a:rPr lang="mk-MK" sz="2000" b="1" dirty="0" smtClean="0"/>
              <a:t>Македонски јазик / Математика  / Природни науки</a:t>
            </a:r>
            <a:endParaRPr lang="en-US" sz="2000" dirty="0" smtClean="0"/>
          </a:p>
          <a:p>
            <a:endParaRPr lang="ru-RU" sz="2000" dirty="0" smtClean="0"/>
          </a:p>
          <a:p>
            <a:r>
              <a:rPr lang="en-US" sz="2000" dirty="0" smtClean="0"/>
              <a:t>O</a:t>
            </a:r>
            <a:r>
              <a:rPr lang="mk-MK" sz="2000" dirty="0" smtClean="0"/>
              <a:t>дделение</a:t>
            </a:r>
            <a:r>
              <a:rPr lang="en-US" sz="2000" dirty="0" smtClean="0"/>
              <a:t>:</a:t>
            </a:r>
            <a:r>
              <a:rPr lang="mk-MK" sz="2000" dirty="0" smtClean="0"/>
              <a:t> </a:t>
            </a:r>
            <a:r>
              <a:rPr lang="mk-MK" sz="2000" b="1" dirty="0" smtClean="0"/>
              <a:t>прво</a:t>
            </a:r>
            <a:endParaRPr lang="en-US" sz="2000" b="1" dirty="0" smtClean="0"/>
          </a:p>
          <a:p>
            <a:r>
              <a:rPr lang="ru-RU" sz="2000" dirty="0" smtClean="0"/>
              <a:t>Наставник: </a:t>
            </a:r>
            <a:r>
              <a:rPr lang="ru-RU" sz="2000" b="1" dirty="0" smtClean="0"/>
              <a:t>Марија Богатиновска</a:t>
            </a:r>
          </a:p>
          <a:p>
            <a:r>
              <a:rPr lang="mk-MK" sz="2000" dirty="0" smtClean="0"/>
              <a:t>Наставна единица</a:t>
            </a:r>
            <a:r>
              <a:rPr lang="en-US" sz="2000" dirty="0" smtClean="0"/>
              <a:t>: </a:t>
            </a:r>
            <a:r>
              <a:rPr lang="mk-MK" sz="2000" b="1" dirty="0" smtClean="0"/>
              <a:t>Обработка на текст „Најубавото јаболко“ /Прави и криви линии / Согледувања што може звукот да направи</a:t>
            </a:r>
            <a:endParaRPr lang="ru-RU" sz="2000" dirty="0" smtClean="0"/>
          </a:p>
          <a:p>
            <a:r>
              <a:rPr lang="ru-RU" sz="2000" dirty="0" smtClean="0"/>
              <a:t>Тип на час</a:t>
            </a:r>
            <a:r>
              <a:rPr lang="en-US" sz="2000" dirty="0" smtClean="0"/>
              <a:t>:</a:t>
            </a:r>
            <a:r>
              <a:rPr lang="mk-MK" sz="2000" dirty="0" smtClean="0"/>
              <a:t> </a:t>
            </a:r>
            <a:r>
              <a:rPr lang="mk-MK" sz="2000" b="1" dirty="0" smtClean="0"/>
              <a:t>нова содржина / нова содржина / истражување</a:t>
            </a:r>
            <a:endParaRPr lang="ru-RU" sz="2000" b="1" dirty="0" smtClean="0"/>
          </a:p>
          <a:p>
            <a:r>
              <a:rPr lang="ru-RU" sz="2000" dirty="0" smtClean="0"/>
              <a:t>Потребен материјал: </a:t>
            </a:r>
            <a:r>
              <a:rPr lang="ru-RU" sz="2000" b="1" dirty="0" smtClean="0"/>
              <a:t>видео</a:t>
            </a:r>
            <a:r>
              <a:rPr lang="ru-RU" sz="2000" dirty="0" smtClean="0"/>
              <a:t> </a:t>
            </a:r>
            <a:r>
              <a:rPr lang="ru-RU" sz="2000" dirty="0" smtClean="0">
                <a:hlinkClick r:id="rId5"/>
              </a:rPr>
              <a:t>Најубавото јаболко</a:t>
            </a:r>
            <a:r>
              <a:rPr lang="ru-RU" sz="2000" dirty="0" smtClean="0"/>
              <a:t> / тетратка по математика, линијар, училишен прибор, математика бр.1 стр.34 / </a:t>
            </a:r>
            <a:r>
              <a:rPr lang="ru-RU" sz="2000" dirty="0" smtClean="0">
                <a:hlinkClick r:id="rId6"/>
              </a:rPr>
              <a:t>видео за природни науки</a:t>
            </a:r>
            <a:endParaRPr lang="en-US" sz="2000" dirty="0" smtClean="0"/>
          </a:p>
          <a:p>
            <a:r>
              <a:rPr lang="ru-RU" sz="2000" dirty="0" smtClean="0"/>
              <a:t>Датум: </a:t>
            </a:r>
            <a:r>
              <a:rPr lang="ru-RU" sz="2000" b="1" dirty="0" smtClean="0"/>
              <a:t>30.3.2020</a:t>
            </a:r>
            <a:endParaRPr lang="en-US" sz="2000" b="1" dirty="0"/>
          </a:p>
        </p:txBody>
      </p:sp>
      <p:pic>
        <p:nvPicPr>
          <p:cNvPr id="5" name="Recorded Sound">
            <a:hlinkClick r:id="" action="ppaction://media"/>
          </p:cNvPr>
          <p:cNvPicPr>
            <a:picLocks noRot="1" noChangeAspect="1"/>
          </p:cNvPicPr>
          <p:nvPr>
            <a:wavAudioFile r:embed="rId1" name="Recorded Sound"/>
          </p:nvPr>
        </p:nvPicPr>
        <p:blipFill>
          <a:blip r:embed="rId7"/>
          <a:stretch>
            <a:fillRect/>
          </a:stretch>
        </p:blipFill>
        <p:spPr>
          <a:xfrm>
            <a:off x="6112412" y="3037449"/>
            <a:ext cx="304800" cy="304800"/>
          </a:xfrm>
          <a:prstGeom prst="rect">
            <a:avLst/>
          </a:prstGeom>
        </p:spPr>
      </p:pic>
    </p:spTree>
    <p:extLst>
      <p:ext uri="{BB962C8B-B14F-4D97-AF65-F5344CB8AC3E}">
        <p14:creationId xmlns="" xmlns:p14="http://schemas.microsoft.com/office/powerpoint/2010/main" val="31353813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348"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826" y="769257"/>
            <a:ext cx="10515600" cy="4586513"/>
          </a:xfrm>
        </p:spPr>
        <p:txBody>
          <a:bodyPr>
            <a:normAutofit fontScale="90000"/>
          </a:bodyPr>
          <a:lstStyle/>
          <a:p>
            <a:pPr algn="ctr"/>
            <a:r>
              <a:rPr lang="mk-MK" sz="3600" b="1" dirty="0" smtClean="0">
                <a:solidFill>
                  <a:srgbClr val="00B0F0"/>
                </a:solidFill>
              </a:rPr>
              <a:t>А сега заврши ги задачите во учебникот бр.1 страна 34 и секако нацртај ги сите видови линии што денес ги научи во својата тетратка. За правите линии задолжително користи линијар!</a:t>
            </a:r>
            <a:br>
              <a:rPr lang="mk-MK" sz="3600" b="1" dirty="0" smtClean="0">
                <a:solidFill>
                  <a:srgbClr val="00B0F0"/>
                </a:solidFill>
              </a:rPr>
            </a:br>
            <a:r>
              <a:rPr lang="mk-MK" sz="3600" b="1" dirty="0" smtClean="0">
                <a:solidFill>
                  <a:srgbClr val="00B0F0"/>
                </a:solidFill>
              </a:rPr>
              <a:t>Откако </a:t>
            </a:r>
            <a:r>
              <a:rPr lang="mk-MK" sz="3600" b="1" smtClean="0">
                <a:solidFill>
                  <a:srgbClr val="00B0F0"/>
                </a:solidFill>
              </a:rPr>
              <a:t>ќе го завршиш ова, </a:t>
            </a:r>
            <a:r>
              <a:rPr lang="mk-MK" sz="3600" b="1" dirty="0" smtClean="0">
                <a:solidFill>
                  <a:srgbClr val="00B0F0"/>
                </a:solidFill>
              </a:rPr>
              <a:t>релаксирај се со ова видео </a:t>
            </a:r>
            <a:r>
              <a:rPr lang="mk-MK" sz="3600" b="1" dirty="0" smtClean="0">
                <a:solidFill>
                  <a:srgbClr val="00B0F0"/>
                </a:solidFill>
                <a:hlinkClick r:id="rId3"/>
              </a:rPr>
              <a:t>ИСТРАЖУВАЊЕ ЗА ЗВУК</a:t>
            </a:r>
            <a:r>
              <a:rPr lang="mk-MK" sz="3600" b="1" dirty="0" smtClean="0">
                <a:solidFill>
                  <a:srgbClr val="00B0F0"/>
                </a:solidFill>
              </a:rPr>
              <a:t> на кое ќе видиш како дома може да се направи музички инструмент од чаши со вода, </a:t>
            </a:r>
            <a:r>
              <a:rPr lang="mk-MK" sz="3600" b="1" dirty="0" smtClean="0">
                <a:solidFill>
                  <a:srgbClr val="00B050"/>
                </a:solidFill>
              </a:rPr>
              <a:t>воден ксилофон </a:t>
            </a:r>
            <a:r>
              <a:rPr lang="mk-MK" sz="3600" b="1" dirty="0" smtClean="0">
                <a:solidFill>
                  <a:srgbClr val="00B0F0"/>
                </a:solidFill>
              </a:rPr>
              <a:t>кој произведува различна висина на звуците во зависност од тоа колку е полна чашата со вода.</a:t>
            </a:r>
            <a:endParaRPr lang="en-US" sz="3600" b="1" dirty="0">
              <a:solidFill>
                <a:srgbClr val="00B050"/>
              </a:solidFill>
            </a:endParaRPr>
          </a:p>
        </p:txBody>
      </p:sp>
      <p:sp>
        <p:nvSpPr>
          <p:cNvPr id="4" name="Sun 3"/>
          <p:cNvSpPr/>
          <p:nvPr/>
        </p:nvSpPr>
        <p:spPr>
          <a:xfrm>
            <a:off x="2066306" y="5379522"/>
            <a:ext cx="1413164" cy="1080654"/>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n 4"/>
          <p:cNvSpPr/>
          <p:nvPr/>
        </p:nvSpPr>
        <p:spPr>
          <a:xfrm>
            <a:off x="5151910" y="5318167"/>
            <a:ext cx="1413164" cy="1080654"/>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p:cNvSpPr/>
          <p:nvPr/>
        </p:nvSpPr>
        <p:spPr>
          <a:xfrm>
            <a:off x="8322625" y="5282539"/>
            <a:ext cx="1413164" cy="1080654"/>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corded Sound">
            <a:hlinkClick r:id="" action="ppaction://media"/>
          </p:cNvPr>
          <p:cNvPicPr>
            <a:picLocks noRot="1" noChangeAspect="1"/>
          </p:cNvPicPr>
          <p:nvPr>
            <a:wavAudioFile r:embed="rId1" name="Recorded Sound"/>
          </p:nvPr>
        </p:nvPicPr>
        <p:blipFill>
          <a:blip r:embed="rId4"/>
          <a:stretch>
            <a:fillRect/>
          </a:stretch>
        </p:blipFill>
        <p:spPr>
          <a:xfrm>
            <a:off x="5957668" y="842888"/>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778"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076" y="947016"/>
            <a:ext cx="10515600" cy="1325563"/>
          </a:xfrm>
        </p:spPr>
        <p:txBody>
          <a:bodyPr>
            <a:normAutofit/>
          </a:bodyPr>
          <a:lstStyle/>
          <a:p>
            <a:pPr algn="ctr"/>
            <a:r>
              <a:rPr lang="mk-MK" dirty="0" smtClean="0">
                <a:solidFill>
                  <a:srgbClr val="FF0000"/>
                </a:solidFill>
              </a:rPr>
              <a:t>На часот по македонски јазик денес ќе го обработиме текстот „Најубавото јаболко“</a:t>
            </a:r>
            <a:endParaRPr lang="en-US" dirty="0">
              <a:solidFill>
                <a:srgbClr val="FF0000"/>
              </a:solidFill>
            </a:endParaRPr>
          </a:p>
        </p:txBody>
      </p:sp>
      <p:sp>
        <p:nvSpPr>
          <p:cNvPr id="3" name="Content Placeholder 2"/>
          <p:cNvSpPr>
            <a:spLocks noGrp="1"/>
          </p:cNvSpPr>
          <p:nvPr>
            <p:ph idx="1"/>
          </p:nvPr>
        </p:nvSpPr>
        <p:spPr>
          <a:xfrm>
            <a:off x="838200" y="2506662"/>
            <a:ext cx="10515600" cy="3906013"/>
          </a:xfrm>
        </p:spPr>
        <p:txBody>
          <a:bodyPr/>
          <a:lstStyle/>
          <a:p>
            <a:r>
              <a:rPr lang="mk-MK" dirty="0" smtClean="0"/>
              <a:t>Те молам кликни на </a:t>
            </a:r>
            <a:r>
              <a:rPr lang="mk-MK" dirty="0" smtClean="0">
                <a:hlinkClick r:id="rId3"/>
              </a:rPr>
              <a:t>видеото</a:t>
            </a:r>
            <a:r>
              <a:rPr lang="mk-MK" dirty="0" smtClean="0"/>
              <a:t> и проследи го часот. Внимавај добро додека гледаш и однесувај се исто како да ја следиш твојата наставничка.</a:t>
            </a:r>
          </a:p>
          <a:p>
            <a:r>
              <a:rPr lang="mk-MK" dirty="0" smtClean="0"/>
              <a:t>Потоа, заврши една од активностите што ги даде наставничката во видеото, а најдобро е да ги илустрираш главните ликови во текстот на тој начин што ќе им ги прикажеш емоциите на нивните лица.</a:t>
            </a:r>
            <a:endParaRPr lang="en-US" dirty="0"/>
          </a:p>
        </p:txBody>
      </p:sp>
      <p:pic>
        <p:nvPicPr>
          <p:cNvPr id="4" name="Recorded Sound">
            <a:hlinkClick r:id="" action="ppaction://media"/>
          </p:cNvPr>
          <p:cNvPicPr>
            <a:picLocks noRot="1" noChangeAspect="1"/>
          </p:cNvPicPr>
          <p:nvPr>
            <a:wavAudioFile r:embed="rId1" name="Recorded Sound"/>
          </p:nvPr>
        </p:nvPicPr>
        <p:blipFill>
          <a:blip r:embed="rId4"/>
          <a:stretch>
            <a:fillRect/>
          </a:stretch>
        </p:blipFill>
        <p:spPr>
          <a:xfrm>
            <a:off x="5943600" y="3276600"/>
            <a:ext cx="304800" cy="304800"/>
          </a:xfrm>
          <a:prstGeom prst="rect">
            <a:avLst/>
          </a:prstGeom>
        </p:spPr>
      </p:pic>
    </p:spTree>
    <p:extLst>
      <p:ext uri="{BB962C8B-B14F-4D97-AF65-F5344CB8AC3E}">
        <p14:creationId xmlns="" xmlns:p14="http://schemas.microsoft.com/office/powerpoint/2010/main" val="28718236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738"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ker-laederstrop-med-paste.jpg"/>
          <p:cNvPicPr>
            <a:picLocks noChangeAspect="1"/>
          </p:cNvPicPr>
          <p:nvPr/>
        </p:nvPicPr>
        <p:blipFill>
          <a:blip r:embed="rId4"/>
          <a:stretch>
            <a:fillRect/>
          </a:stretch>
        </p:blipFill>
        <p:spPr>
          <a:xfrm rot="19862143">
            <a:off x="3492332" y="1621165"/>
            <a:ext cx="2665825" cy="2962709"/>
          </a:xfrm>
          <a:prstGeom prst="rect">
            <a:avLst/>
          </a:prstGeom>
        </p:spPr>
      </p:pic>
      <p:sp>
        <p:nvSpPr>
          <p:cNvPr id="2" name="Title 1"/>
          <p:cNvSpPr>
            <a:spLocks noGrp="1"/>
          </p:cNvSpPr>
          <p:nvPr>
            <p:ph type="title"/>
          </p:nvPr>
        </p:nvSpPr>
        <p:spPr>
          <a:xfrm>
            <a:off x="968828" y="5234009"/>
            <a:ext cx="10515600" cy="1325563"/>
          </a:xfrm>
        </p:spPr>
        <p:txBody>
          <a:bodyPr>
            <a:normAutofit/>
          </a:bodyPr>
          <a:lstStyle/>
          <a:p>
            <a:r>
              <a:rPr lang="mk-MK" dirty="0" smtClean="0">
                <a:solidFill>
                  <a:srgbClr val="00B050"/>
                </a:solidFill>
              </a:rPr>
              <a:t>На часот по математика денес ќе учиме за </a:t>
            </a:r>
            <a:r>
              <a:rPr lang="mk-MK" dirty="0" smtClean="0">
                <a:solidFill>
                  <a:srgbClr val="00B0F0"/>
                </a:solidFill>
              </a:rPr>
              <a:t>ПРАВИ И КРИВИ ЛИНИИ</a:t>
            </a:r>
            <a:endParaRPr lang="en-US" dirty="0">
              <a:solidFill>
                <a:srgbClr val="00B0F0"/>
              </a:solidFill>
            </a:endParaRPr>
          </a:p>
        </p:txBody>
      </p:sp>
      <p:sp>
        <p:nvSpPr>
          <p:cNvPr id="3" name="Content Placeholder 2"/>
          <p:cNvSpPr>
            <a:spLocks noGrp="1"/>
          </p:cNvSpPr>
          <p:nvPr>
            <p:ph idx="1"/>
          </p:nvPr>
        </p:nvSpPr>
        <p:spPr>
          <a:xfrm>
            <a:off x="909452" y="768721"/>
            <a:ext cx="10515600" cy="4351338"/>
          </a:xfrm>
          <a:ln>
            <a:solidFill>
              <a:schemeClr val="accent1"/>
            </a:solidFill>
          </a:ln>
        </p:spPr>
        <p:txBody>
          <a:bodyPr/>
          <a:lstStyle/>
          <a:p>
            <a:pPr>
              <a:buNone/>
            </a:pPr>
            <a:r>
              <a:rPr lang="mk-MK" dirty="0" smtClean="0"/>
              <a:t> </a:t>
            </a:r>
            <a:r>
              <a:rPr lang="mk-MK" b="1" u="sng" dirty="0" smtClean="0">
                <a:solidFill>
                  <a:schemeClr val="accent2"/>
                </a:solidFill>
              </a:rPr>
              <a:t>Ајде да откриеме што ќе учиме денес на овој час!</a:t>
            </a:r>
          </a:p>
          <a:p>
            <a:r>
              <a:rPr lang="mk-MK" dirty="0" smtClean="0">
                <a:solidFill>
                  <a:srgbClr val="00B0F0"/>
                </a:solidFill>
              </a:rPr>
              <a:t>Што гледаме на сликата?</a:t>
            </a:r>
          </a:p>
          <a:p>
            <a:pPr>
              <a:buNone/>
            </a:pPr>
            <a:endParaRPr lang="en-US" dirty="0"/>
          </a:p>
        </p:txBody>
      </p:sp>
      <p:pic>
        <p:nvPicPr>
          <p:cNvPr id="5" name="Picture 4" descr="Amish_BRN1_MLG.jpg"/>
          <p:cNvPicPr>
            <a:picLocks noChangeAspect="1"/>
          </p:cNvPicPr>
          <p:nvPr/>
        </p:nvPicPr>
        <p:blipFill>
          <a:blip r:embed="rId5" cstate="print"/>
          <a:stretch>
            <a:fillRect/>
          </a:stretch>
        </p:blipFill>
        <p:spPr>
          <a:xfrm>
            <a:off x="1291607" y="2042555"/>
            <a:ext cx="2336905" cy="1894691"/>
          </a:xfrm>
          <a:prstGeom prst="rect">
            <a:avLst/>
          </a:prstGeom>
        </p:spPr>
      </p:pic>
      <p:pic>
        <p:nvPicPr>
          <p:cNvPr id="6" name="Picture 5" descr="dovo-strigel.jpg"/>
          <p:cNvPicPr>
            <a:picLocks noChangeAspect="1"/>
          </p:cNvPicPr>
          <p:nvPr/>
        </p:nvPicPr>
        <p:blipFill>
          <a:blip r:embed="rId6"/>
          <a:stretch>
            <a:fillRect/>
          </a:stretch>
        </p:blipFill>
        <p:spPr>
          <a:xfrm rot="17648278">
            <a:off x="5423561" y="2196934"/>
            <a:ext cx="2695204" cy="2021403"/>
          </a:xfrm>
          <a:prstGeom prst="rect">
            <a:avLst/>
          </a:prstGeom>
        </p:spPr>
      </p:pic>
      <p:pic>
        <p:nvPicPr>
          <p:cNvPr id="7" name="Picture 6" descr="0004721_liniar-vo-boa_600.jpeg"/>
          <p:cNvPicPr>
            <a:picLocks noChangeAspect="1"/>
          </p:cNvPicPr>
          <p:nvPr/>
        </p:nvPicPr>
        <p:blipFill>
          <a:blip r:embed="rId7"/>
          <a:srcRect t="23247" b="24805"/>
          <a:stretch>
            <a:fillRect/>
          </a:stretch>
        </p:blipFill>
        <p:spPr>
          <a:xfrm rot="18561075">
            <a:off x="7775284" y="2285783"/>
            <a:ext cx="3337559" cy="1876457"/>
          </a:xfrm>
          <a:prstGeom prst="rect">
            <a:avLst/>
          </a:prstGeom>
        </p:spPr>
      </p:pic>
      <p:pic>
        <p:nvPicPr>
          <p:cNvPr id="8" name="Recorded Sound">
            <a:hlinkClick r:id="" action="ppaction://media"/>
          </p:cNvPr>
          <p:cNvPicPr>
            <a:picLocks noRot="1" noChangeAspect="1"/>
          </p:cNvPicPr>
          <p:nvPr>
            <a:wavAudioFile r:embed="rId1" name="Recorded Sound"/>
          </p:nvPr>
        </p:nvPicPr>
        <p:blipFill>
          <a:blip r:embed="rId8"/>
          <a:stretch>
            <a:fillRect/>
          </a:stretch>
        </p:blipFill>
        <p:spPr>
          <a:xfrm>
            <a:off x="8982221" y="871024"/>
            <a:ext cx="304800" cy="304800"/>
          </a:xfrm>
          <a:prstGeom prst="rect">
            <a:avLst/>
          </a:prstGeom>
        </p:spPr>
      </p:pic>
      <p:pic>
        <p:nvPicPr>
          <p:cNvPr id="9" name="Recorded Sound">
            <a:hlinkClick r:id="" action="ppaction://media"/>
          </p:cNvPr>
          <p:cNvPicPr>
            <a:picLocks noRot="1" noChangeAspect="1"/>
          </p:cNvPicPr>
          <p:nvPr>
            <a:wavAudioFile r:embed="rId2" name="Recorded Sound"/>
          </p:nvPr>
        </p:nvPicPr>
        <p:blipFill>
          <a:blip r:embed="rId9"/>
          <a:stretch>
            <a:fillRect/>
          </a:stretch>
        </p:blipFill>
        <p:spPr>
          <a:xfrm>
            <a:off x="7251896" y="5836920"/>
            <a:ext cx="304800" cy="304800"/>
          </a:xfrm>
          <a:prstGeom prst="rect">
            <a:avLst/>
          </a:prstGeom>
        </p:spPr>
      </p:pic>
    </p:spTree>
    <p:extLst>
      <p:ext uri="{BB962C8B-B14F-4D97-AF65-F5344CB8AC3E}">
        <p14:creationId xmlns="" xmlns:p14="http://schemas.microsoft.com/office/powerpoint/2010/main" val="229597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9238" fill="hold"/>
                                        <p:tgtEl>
                                          <p:spTgt spid="8"/>
                                        </p:tgtEl>
                                      </p:cBhvr>
                                    </p:cmd>
                                  </p:childTnLst>
                                </p:cTn>
                              </p:par>
                            </p:childTnLst>
                          </p:cTn>
                        </p:par>
                      </p:childTnLst>
                    </p:cTn>
                  </p:par>
                </p:childTnLst>
              </p:cTn>
              <p:nextCondLst>
                <p:cond evt="onClick" delay="0">
                  <p:tgtEl>
                    <p:spTgt spid="8"/>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54368" fill="hold"/>
                                        <p:tgtEl>
                                          <p:spTgt spid="9"/>
                                        </p:tgtEl>
                                      </p:cBhvr>
                                    </p:cmd>
                                  </p:childTnLst>
                                </p:cTn>
                              </p:par>
                            </p:childTnLst>
                          </p:cTn>
                        </p:par>
                      </p:childTnLst>
                    </p:cTn>
                  </p:par>
                </p:childTnLst>
              </p:cTn>
              <p:nextCondLst>
                <p:cond evt="onClick" delay="0">
                  <p:tgtEl>
                    <p:spTgt spid="9"/>
                  </p:tgtEl>
                </p:cond>
              </p:nextCondLst>
            </p:seq>
            <p:audio>
              <p:cMediaNode>
                <p:cTn id="34"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mk-MK" dirty="0" smtClean="0">
                <a:solidFill>
                  <a:srgbClr val="00B0F0"/>
                </a:solidFill>
              </a:rPr>
              <a:t>Кои линии се прави? </a:t>
            </a:r>
            <a:endParaRPr lang="en-US" dirty="0">
              <a:solidFill>
                <a:srgbClr val="00B0F0"/>
              </a:solidFill>
            </a:endParaRPr>
          </a:p>
        </p:txBody>
      </p:sp>
      <p:cxnSp>
        <p:nvCxnSpPr>
          <p:cNvPr id="5" name="Straight Connector 4"/>
          <p:cNvCxnSpPr/>
          <p:nvPr/>
        </p:nvCxnSpPr>
        <p:spPr>
          <a:xfrm rot="16200000" flipH="1">
            <a:off x="1246910" y="2755075"/>
            <a:ext cx="1900055" cy="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flipV="1">
            <a:off x="2671948" y="2766951"/>
            <a:ext cx="2339438" cy="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5729846" y="2212774"/>
            <a:ext cx="1719945" cy="97575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H="1">
            <a:off x="4649194" y="2143497"/>
            <a:ext cx="1611088" cy="114795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555667" y="4144488"/>
            <a:ext cx="2256312" cy="137753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073237" y="4191989"/>
            <a:ext cx="1436914" cy="131816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36" name="Isosceles Triangle 35"/>
          <p:cNvSpPr/>
          <p:nvPr/>
        </p:nvSpPr>
        <p:spPr>
          <a:xfrm>
            <a:off x="5735782" y="3978234"/>
            <a:ext cx="1531917" cy="1531916"/>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5-Point Star 36"/>
          <p:cNvSpPr/>
          <p:nvPr/>
        </p:nvSpPr>
        <p:spPr>
          <a:xfrm>
            <a:off x="7897092" y="1650670"/>
            <a:ext cx="2196934" cy="165067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gular Pentagon 37"/>
          <p:cNvSpPr/>
          <p:nvPr/>
        </p:nvSpPr>
        <p:spPr>
          <a:xfrm>
            <a:off x="7537909" y="3935115"/>
            <a:ext cx="1448789" cy="1543793"/>
          </a:xfrm>
          <a:prstGeom prst="pentag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p:nvSpPr>
        <p:spPr>
          <a:xfrm>
            <a:off x="9371458" y="4032312"/>
            <a:ext cx="1650670" cy="1413163"/>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448790" y="5765908"/>
            <a:ext cx="9737766" cy="954107"/>
          </a:xfrm>
          <a:prstGeom prst="rect">
            <a:avLst/>
          </a:prstGeom>
        </p:spPr>
        <p:txBody>
          <a:bodyPr wrap="square">
            <a:spAutoFit/>
          </a:bodyPr>
          <a:lstStyle/>
          <a:p>
            <a:pPr algn="ctr"/>
            <a:r>
              <a:rPr lang="mk-MK" sz="2800" dirty="0" smtClean="0">
                <a:solidFill>
                  <a:srgbClr val="0070C0"/>
                </a:solidFill>
              </a:rPr>
              <a:t>Правите линии се цртаат со линијар!</a:t>
            </a:r>
            <a:br>
              <a:rPr lang="mk-MK" sz="2800" dirty="0" smtClean="0">
                <a:solidFill>
                  <a:srgbClr val="0070C0"/>
                </a:solidFill>
              </a:rPr>
            </a:br>
            <a:r>
              <a:rPr lang="mk-MK" sz="2800" dirty="0" smtClean="0">
                <a:solidFill>
                  <a:srgbClr val="0070C0"/>
                </a:solidFill>
              </a:rPr>
              <a:t>Обиди се да нацрташ неколку во тетратката</a:t>
            </a:r>
            <a:endParaRPr lang="en-US" sz="2800" dirty="0"/>
          </a:p>
        </p:txBody>
      </p:sp>
      <p:sp>
        <p:nvSpPr>
          <p:cNvPr id="43" name="TextBox 42"/>
          <p:cNvSpPr txBox="1"/>
          <p:nvPr/>
        </p:nvSpPr>
        <p:spPr>
          <a:xfrm>
            <a:off x="1401289" y="1104404"/>
            <a:ext cx="1579418" cy="646331"/>
          </a:xfrm>
          <a:prstGeom prst="rect">
            <a:avLst/>
          </a:prstGeom>
          <a:noFill/>
        </p:spPr>
        <p:txBody>
          <a:bodyPr wrap="square" rtlCol="0">
            <a:spAutoFit/>
          </a:bodyPr>
          <a:lstStyle/>
          <a:p>
            <a:pPr algn="ctr"/>
            <a:r>
              <a:rPr lang="mk-MK" b="1" dirty="0" smtClean="0">
                <a:solidFill>
                  <a:srgbClr val="00B0F0"/>
                </a:solidFill>
              </a:rPr>
              <a:t>Права исправена</a:t>
            </a:r>
            <a:endParaRPr lang="en-US" b="1" dirty="0">
              <a:solidFill>
                <a:srgbClr val="00B0F0"/>
              </a:solidFill>
            </a:endParaRPr>
          </a:p>
        </p:txBody>
      </p:sp>
      <p:sp>
        <p:nvSpPr>
          <p:cNvPr id="44" name="TextBox 43"/>
          <p:cNvSpPr txBox="1"/>
          <p:nvPr/>
        </p:nvSpPr>
        <p:spPr>
          <a:xfrm>
            <a:off x="2978728" y="1826820"/>
            <a:ext cx="1579418" cy="646331"/>
          </a:xfrm>
          <a:prstGeom prst="rect">
            <a:avLst/>
          </a:prstGeom>
          <a:noFill/>
        </p:spPr>
        <p:txBody>
          <a:bodyPr wrap="square" rtlCol="0">
            <a:spAutoFit/>
          </a:bodyPr>
          <a:lstStyle/>
          <a:p>
            <a:pPr algn="ctr"/>
            <a:r>
              <a:rPr lang="mk-MK" b="1" dirty="0" smtClean="0">
                <a:solidFill>
                  <a:srgbClr val="00B0F0"/>
                </a:solidFill>
              </a:rPr>
              <a:t>Права легната</a:t>
            </a:r>
            <a:endParaRPr lang="en-US" b="1" dirty="0">
              <a:solidFill>
                <a:srgbClr val="00B0F0"/>
              </a:solidFill>
            </a:endParaRPr>
          </a:p>
        </p:txBody>
      </p:sp>
      <p:sp>
        <p:nvSpPr>
          <p:cNvPr id="45" name="TextBox 44"/>
          <p:cNvSpPr txBox="1"/>
          <p:nvPr/>
        </p:nvSpPr>
        <p:spPr>
          <a:xfrm>
            <a:off x="4546271" y="1446810"/>
            <a:ext cx="1579418" cy="369332"/>
          </a:xfrm>
          <a:prstGeom prst="rect">
            <a:avLst/>
          </a:prstGeom>
          <a:noFill/>
        </p:spPr>
        <p:txBody>
          <a:bodyPr wrap="square" rtlCol="0">
            <a:spAutoFit/>
          </a:bodyPr>
          <a:lstStyle/>
          <a:p>
            <a:pPr algn="ctr"/>
            <a:r>
              <a:rPr lang="mk-MK" b="1" dirty="0" smtClean="0">
                <a:solidFill>
                  <a:srgbClr val="00B0F0"/>
                </a:solidFill>
              </a:rPr>
              <a:t>Коса на лево </a:t>
            </a:r>
            <a:endParaRPr lang="en-US" b="1" dirty="0">
              <a:solidFill>
                <a:srgbClr val="00B0F0"/>
              </a:solidFill>
            </a:endParaRPr>
          </a:p>
        </p:txBody>
      </p:sp>
      <p:sp>
        <p:nvSpPr>
          <p:cNvPr id="46" name="TextBox 45"/>
          <p:cNvSpPr txBox="1"/>
          <p:nvPr/>
        </p:nvSpPr>
        <p:spPr>
          <a:xfrm>
            <a:off x="6503720" y="1254824"/>
            <a:ext cx="1579418" cy="369332"/>
          </a:xfrm>
          <a:prstGeom prst="rect">
            <a:avLst/>
          </a:prstGeom>
          <a:noFill/>
        </p:spPr>
        <p:txBody>
          <a:bodyPr wrap="square" rtlCol="0">
            <a:spAutoFit/>
          </a:bodyPr>
          <a:lstStyle/>
          <a:p>
            <a:pPr algn="ctr"/>
            <a:r>
              <a:rPr lang="mk-MK" b="1" dirty="0" smtClean="0">
                <a:solidFill>
                  <a:srgbClr val="00B0F0"/>
                </a:solidFill>
              </a:rPr>
              <a:t>Коса на десно </a:t>
            </a:r>
            <a:endParaRPr lang="en-US" b="1" dirty="0">
              <a:solidFill>
                <a:srgbClr val="00B0F0"/>
              </a:solidFill>
            </a:endParaRPr>
          </a:p>
        </p:txBody>
      </p:sp>
      <p:pic>
        <p:nvPicPr>
          <p:cNvPr id="21" name="Recorded Sound">
            <a:hlinkClick r:id="" action="ppaction://media"/>
          </p:cNvPr>
          <p:cNvPicPr>
            <a:picLocks noRot="1" noChangeAspect="1"/>
          </p:cNvPicPr>
          <p:nvPr>
            <a:wavAudioFile r:embed="rId1" name="Recorded Sound"/>
          </p:nvPr>
        </p:nvPicPr>
        <p:blipFill>
          <a:blip r:embed="rId4"/>
          <a:stretch>
            <a:fillRect/>
          </a:stretch>
        </p:blipFill>
        <p:spPr>
          <a:xfrm>
            <a:off x="10712547" y="6062003"/>
            <a:ext cx="304800" cy="304800"/>
          </a:xfrm>
          <a:prstGeom prst="rect">
            <a:avLst/>
          </a:prstGeom>
        </p:spPr>
      </p:pic>
      <p:pic>
        <p:nvPicPr>
          <p:cNvPr id="22" name="Recorded Sound">
            <a:hlinkClick r:id="" action="ppaction://media"/>
          </p:cNvPr>
          <p:cNvPicPr>
            <a:picLocks noRot="1" noChangeAspect="1"/>
          </p:cNvPicPr>
          <p:nvPr>
            <a:wavAudioFile r:embed="rId2" name="Recorded Sound"/>
          </p:nvPr>
        </p:nvPicPr>
        <p:blipFill>
          <a:blip r:embed="rId5"/>
          <a:stretch>
            <a:fillRect/>
          </a:stretch>
        </p:blipFill>
        <p:spPr>
          <a:xfrm>
            <a:off x="9305778" y="744416"/>
            <a:ext cx="304800" cy="304800"/>
          </a:xfrm>
          <a:prstGeom prst="rect">
            <a:avLst/>
          </a:prstGeom>
        </p:spPr>
      </p:pic>
    </p:spTree>
    <p:extLst>
      <p:ext uri="{BB962C8B-B14F-4D97-AF65-F5344CB8AC3E}">
        <p14:creationId xmlns="" xmlns:p14="http://schemas.microsoft.com/office/powerpoint/2010/main" val="209729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1"/>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22868" fill="hold"/>
                                        <p:tgtEl>
                                          <p:spTgt spid="21"/>
                                        </p:tgtEl>
                                      </p:cBhvr>
                                    </p:cmd>
                                  </p:childTnLst>
                                </p:cTn>
                              </p:par>
                            </p:childTnLst>
                          </p:cTn>
                        </p:par>
                      </p:childTnLst>
                    </p:cTn>
                  </p:par>
                </p:childTnLst>
              </p:cTn>
              <p:nextCondLst>
                <p:cond evt="onClick" delay="0">
                  <p:tgtEl>
                    <p:spTgt spid="21"/>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seq concurrent="1" nextAc="seek">
              <p:cTn id="37" restart="whenNotActive" fill="hold" evtFilter="cancelBubble" nodeType="interactiveSeq">
                <p:stCondLst>
                  <p:cond evt="onClick" delay="0">
                    <p:tgtEl>
                      <p:spTgt spid="22"/>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29138" fill="hold"/>
                                        <p:tgtEl>
                                          <p:spTgt spid="22"/>
                                        </p:tgtEl>
                                      </p:cBhvr>
                                    </p:cmd>
                                  </p:childTnLst>
                                </p:cTn>
                              </p:par>
                            </p:childTnLst>
                          </p:cTn>
                        </p:par>
                      </p:childTnLst>
                    </p:cTn>
                  </p:par>
                </p:childTnLst>
              </p:cTn>
              <p:nextCondLst>
                <p:cond evt="onClick" delay="0">
                  <p:tgtEl>
                    <p:spTgt spid="22"/>
                  </p:tgtEl>
                </p:cond>
              </p:nextCondLst>
            </p:seq>
            <p:audio>
              <p:cMediaNode>
                <p:cTn id="42" fill="hold" display="0">
                  <p:stCondLst>
                    <p:cond delay="indefinite"/>
                  </p:stCondLst>
                  <p:endCondLst>
                    <p:cond evt="onNext" delay="0">
                      <p:tgtEl>
                        <p:sldTgt/>
                      </p:tgtEl>
                    </p:cond>
                    <p:cond evt="onPrev" delay="0">
                      <p:tgtEl>
                        <p:sldTgt/>
                      </p:tgtEl>
                    </p:cond>
                    <p:cond evt="onStopAudio" delay="0">
                      <p:tgtEl>
                        <p:sldTgt/>
                      </p:tgtEl>
                    </p:cond>
                  </p:endCondLst>
                </p:cTn>
                <p:tgtEl>
                  <p:spTgt spid="22"/>
                </p:tgtEl>
              </p:cMediaNode>
            </p:audio>
          </p:childTnLst>
        </p:cTn>
      </p:par>
    </p:tnLst>
    <p:bldLst>
      <p:bldP spid="34" grpId="0" animBg="1"/>
      <p:bldP spid="35" grpId="0" animBg="1"/>
      <p:bldP spid="36" grpId="0" animBg="1"/>
      <p:bldP spid="37" grpId="0" animBg="1"/>
      <p:bldP spid="38" grpId="0" animBg="1"/>
      <p:bldP spid="39" grpId="0" animBg="1"/>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mk-MK" dirty="0" smtClean="0">
                <a:solidFill>
                  <a:srgbClr val="00B050"/>
                </a:solidFill>
              </a:rPr>
              <a:t>Кои линии се криви? </a:t>
            </a:r>
            <a:endParaRPr lang="en-US" dirty="0">
              <a:solidFill>
                <a:srgbClr val="00B050"/>
              </a:solidFill>
            </a:endParaRPr>
          </a:p>
        </p:txBody>
      </p:sp>
      <p:sp>
        <p:nvSpPr>
          <p:cNvPr id="4" name="Arc 3"/>
          <p:cNvSpPr/>
          <p:nvPr/>
        </p:nvSpPr>
        <p:spPr>
          <a:xfrm>
            <a:off x="819398" y="1876302"/>
            <a:ext cx="2208810" cy="1199407"/>
          </a:xfrm>
          <a:prstGeom prst="arc">
            <a:avLst>
              <a:gd name="adj1" fmla="val 16200000"/>
              <a:gd name="adj2" fmla="val 3479678"/>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Arc 4"/>
          <p:cNvSpPr/>
          <p:nvPr/>
        </p:nvSpPr>
        <p:spPr>
          <a:xfrm flipH="1">
            <a:off x="3477491" y="1779321"/>
            <a:ext cx="2947060" cy="1199407"/>
          </a:xfrm>
          <a:prstGeom prst="arc">
            <a:avLst>
              <a:gd name="adj1" fmla="val 16200000"/>
              <a:gd name="adj2" fmla="val 3479678"/>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Arc 5"/>
          <p:cNvSpPr/>
          <p:nvPr/>
        </p:nvSpPr>
        <p:spPr>
          <a:xfrm rot="5873230">
            <a:off x="4783777" y="1304306"/>
            <a:ext cx="2208810" cy="1199407"/>
          </a:xfrm>
          <a:prstGeom prst="arc">
            <a:avLst>
              <a:gd name="adj1" fmla="val 16200000"/>
              <a:gd name="adj2" fmla="val 3479678"/>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Arc 6"/>
          <p:cNvSpPr/>
          <p:nvPr/>
        </p:nvSpPr>
        <p:spPr>
          <a:xfrm rot="14950377">
            <a:off x="6339445" y="2076203"/>
            <a:ext cx="2208810" cy="1199407"/>
          </a:xfrm>
          <a:prstGeom prst="arc">
            <a:avLst>
              <a:gd name="adj1" fmla="val 16200000"/>
              <a:gd name="adj2" fmla="val 3479678"/>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7936675" y="1177637"/>
            <a:ext cx="2968831" cy="2895600"/>
          </a:xfrm>
          <a:custGeom>
            <a:avLst/>
            <a:gdLst>
              <a:gd name="connsiteX0" fmla="*/ 150421 w 2968831"/>
              <a:gd name="connsiteY0" fmla="*/ 1304306 h 2895600"/>
              <a:gd name="connsiteX1" fmla="*/ 186047 w 2968831"/>
              <a:gd name="connsiteY1" fmla="*/ 2064327 h 2895600"/>
              <a:gd name="connsiteX2" fmla="*/ 1266701 w 2968831"/>
              <a:gd name="connsiteY2" fmla="*/ 33647 h 2895600"/>
              <a:gd name="connsiteX3" fmla="*/ 1207325 w 2968831"/>
              <a:gd name="connsiteY3" fmla="*/ 1862447 h 2895600"/>
              <a:gd name="connsiteX4" fmla="*/ 2276104 w 2968831"/>
              <a:gd name="connsiteY4" fmla="*/ 1102426 h 2895600"/>
              <a:gd name="connsiteX5" fmla="*/ 2347356 w 2968831"/>
              <a:gd name="connsiteY5" fmla="*/ 2539340 h 2895600"/>
              <a:gd name="connsiteX6" fmla="*/ 2501735 w 2968831"/>
              <a:gd name="connsiteY6" fmla="*/ 2871849 h 2895600"/>
              <a:gd name="connsiteX7" fmla="*/ 2905496 w 2968831"/>
              <a:gd name="connsiteY7" fmla="*/ 2396836 h 2895600"/>
              <a:gd name="connsiteX8" fmla="*/ 2881746 w 2968831"/>
              <a:gd name="connsiteY8" fmla="*/ 2527465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831" h="2895600">
                <a:moveTo>
                  <a:pt x="150421" y="1304306"/>
                </a:moveTo>
                <a:cubicBezTo>
                  <a:pt x="75210" y="1790205"/>
                  <a:pt x="0" y="2276104"/>
                  <a:pt x="186047" y="2064327"/>
                </a:cubicBezTo>
                <a:cubicBezTo>
                  <a:pt x="372094" y="1852550"/>
                  <a:pt x="1096488" y="67294"/>
                  <a:pt x="1266701" y="33647"/>
                </a:cubicBezTo>
                <a:cubicBezTo>
                  <a:pt x="1436914" y="0"/>
                  <a:pt x="1039091" y="1684317"/>
                  <a:pt x="1207325" y="1862447"/>
                </a:cubicBezTo>
                <a:cubicBezTo>
                  <a:pt x="1375559" y="2040577"/>
                  <a:pt x="2086099" y="989611"/>
                  <a:pt x="2276104" y="1102426"/>
                </a:cubicBezTo>
                <a:cubicBezTo>
                  <a:pt x="2466109" y="1215242"/>
                  <a:pt x="2309751" y="2244436"/>
                  <a:pt x="2347356" y="2539340"/>
                </a:cubicBezTo>
                <a:cubicBezTo>
                  <a:pt x="2384961" y="2834244"/>
                  <a:pt x="2408712" y="2895600"/>
                  <a:pt x="2501735" y="2871849"/>
                </a:cubicBezTo>
                <a:cubicBezTo>
                  <a:pt x="2594758" y="2848098"/>
                  <a:pt x="2842161" y="2454233"/>
                  <a:pt x="2905496" y="2396836"/>
                </a:cubicBezTo>
                <a:cubicBezTo>
                  <a:pt x="2968831" y="2339439"/>
                  <a:pt x="2925288" y="2433452"/>
                  <a:pt x="2881746" y="2527465"/>
                </a:cubicBezTo>
              </a:path>
            </a:pathLst>
          </a:custGeom>
          <a:ln w="635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Oval 8"/>
          <p:cNvSpPr/>
          <p:nvPr/>
        </p:nvSpPr>
        <p:spPr>
          <a:xfrm>
            <a:off x="1626920" y="3372593"/>
            <a:ext cx="1864426" cy="1674420"/>
          </a:xfrm>
          <a:prstGeom prst="ellips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10" name="Oval 9"/>
          <p:cNvSpPr/>
          <p:nvPr/>
        </p:nvSpPr>
        <p:spPr>
          <a:xfrm>
            <a:off x="3893126" y="3978232"/>
            <a:ext cx="3671456" cy="864919"/>
          </a:xfrm>
          <a:prstGeom prst="ellips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12" name="Moon 11"/>
          <p:cNvSpPr/>
          <p:nvPr/>
        </p:nvSpPr>
        <p:spPr>
          <a:xfrm>
            <a:off x="8015844" y="3348842"/>
            <a:ext cx="1306286" cy="1852550"/>
          </a:xfrm>
          <a:prstGeom prst="moon">
            <a:avLst>
              <a:gd name="adj" fmla="val 28090"/>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13" name="Oval 12"/>
          <p:cNvSpPr/>
          <p:nvPr/>
        </p:nvSpPr>
        <p:spPr>
          <a:xfrm>
            <a:off x="973776" y="5462651"/>
            <a:ext cx="1163782" cy="102127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384961" y="5460670"/>
            <a:ext cx="1771402" cy="102127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miley Face 14"/>
          <p:cNvSpPr/>
          <p:nvPr/>
        </p:nvSpPr>
        <p:spPr>
          <a:xfrm>
            <a:off x="4560125" y="5355771"/>
            <a:ext cx="1389413" cy="1199408"/>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ardrop 15"/>
          <p:cNvSpPr/>
          <p:nvPr/>
        </p:nvSpPr>
        <p:spPr>
          <a:xfrm rot="19125789">
            <a:off x="6237596" y="5286374"/>
            <a:ext cx="970480" cy="1230626"/>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a:off x="7683335" y="5320146"/>
            <a:ext cx="1900052" cy="1021278"/>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art 19"/>
          <p:cNvSpPr/>
          <p:nvPr/>
        </p:nvSpPr>
        <p:spPr>
          <a:xfrm>
            <a:off x="9820893" y="5225142"/>
            <a:ext cx="1460665" cy="1187533"/>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866904" y="1351807"/>
            <a:ext cx="2008908" cy="369332"/>
          </a:xfrm>
          <a:prstGeom prst="rect">
            <a:avLst/>
          </a:prstGeom>
          <a:noFill/>
        </p:spPr>
        <p:txBody>
          <a:bodyPr wrap="square" rtlCol="0">
            <a:spAutoFit/>
          </a:bodyPr>
          <a:lstStyle/>
          <a:p>
            <a:pPr algn="ctr"/>
            <a:r>
              <a:rPr lang="mk-MK" b="1" dirty="0" smtClean="0">
                <a:solidFill>
                  <a:srgbClr val="00B050"/>
                </a:solidFill>
              </a:rPr>
              <a:t>Отворена крива</a:t>
            </a:r>
            <a:endParaRPr lang="en-US" b="1" dirty="0">
              <a:solidFill>
                <a:srgbClr val="00B050"/>
              </a:solidFill>
            </a:endParaRPr>
          </a:p>
        </p:txBody>
      </p:sp>
      <p:sp>
        <p:nvSpPr>
          <p:cNvPr id="22" name="TextBox 21"/>
          <p:cNvSpPr txBox="1"/>
          <p:nvPr/>
        </p:nvSpPr>
        <p:spPr>
          <a:xfrm>
            <a:off x="5066806" y="3297381"/>
            <a:ext cx="2008908" cy="369332"/>
          </a:xfrm>
          <a:prstGeom prst="rect">
            <a:avLst/>
          </a:prstGeom>
          <a:noFill/>
        </p:spPr>
        <p:txBody>
          <a:bodyPr wrap="square" rtlCol="0">
            <a:spAutoFit/>
          </a:bodyPr>
          <a:lstStyle/>
          <a:p>
            <a:pPr algn="ctr"/>
            <a:r>
              <a:rPr lang="mk-MK" b="1" dirty="0" smtClean="0">
                <a:solidFill>
                  <a:srgbClr val="00B050"/>
                </a:solidFill>
              </a:rPr>
              <a:t>Затворена крива</a:t>
            </a:r>
            <a:endParaRPr lang="en-US" b="1" dirty="0">
              <a:solidFill>
                <a:srgbClr val="00B050"/>
              </a:solidFill>
            </a:endParaRPr>
          </a:p>
        </p:txBody>
      </p:sp>
      <p:pic>
        <p:nvPicPr>
          <p:cNvPr id="24" name="Recorded Sound">
            <a:hlinkClick r:id="" action="ppaction://media"/>
          </p:cNvPr>
          <p:cNvPicPr>
            <a:picLocks noRot="1" noChangeAspect="1"/>
          </p:cNvPicPr>
          <p:nvPr>
            <a:wavAudioFile r:embed="rId1" name="Recorded Sound"/>
          </p:nvPr>
        </p:nvPicPr>
        <p:blipFill>
          <a:blip r:embed="rId4"/>
          <a:stretch>
            <a:fillRect/>
          </a:stretch>
        </p:blipFill>
        <p:spPr>
          <a:xfrm>
            <a:off x="11233052" y="6005733"/>
            <a:ext cx="304800" cy="304800"/>
          </a:xfrm>
          <a:prstGeom prst="rect">
            <a:avLst/>
          </a:prstGeom>
        </p:spPr>
      </p:pic>
      <p:pic>
        <p:nvPicPr>
          <p:cNvPr id="25" name="Recorded Sound">
            <a:hlinkClick r:id="" action="ppaction://media"/>
          </p:cNvPr>
          <p:cNvPicPr>
            <a:picLocks noRot="1" noChangeAspect="1"/>
          </p:cNvPicPr>
          <p:nvPr>
            <a:wavAudioFile r:embed="rId2" name="Recorded Sound"/>
          </p:nvPr>
        </p:nvPicPr>
        <p:blipFill>
          <a:blip r:embed="rId5"/>
          <a:stretch>
            <a:fillRect/>
          </a:stretch>
        </p:blipFill>
        <p:spPr>
          <a:xfrm>
            <a:off x="9770013" y="688144"/>
            <a:ext cx="304800" cy="304800"/>
          </a:xfrm>
          <a:prstGeom prst="rect">
            <a:avLst/>
          </a:prstGeom>
        </p:spPr>
      </p:pic>
    </p:spTree>
    <p:extLst>
      <p:ext uri="{BB962C8B-B14F-4D97-AF65-F5344CB8AC3E}">
        <p14:creationId xmlns="" xmlns:p14="http://schemas.microsoft.com/office/powerpoint/2010/main" val="147806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24"/>
                    </p:tgtEl>
                  </p:cond>
                </p:stCondLst>
                <p:endSync evt="end" delay="0">
                  <p:rtn val="all"/>
                </p:endSync>
                <p:childTnLst>
                  <p:par>
                    <p:cTn id="36" fill="hold">
                      <p:stCondLst>
                        <p:cond delay="0"/>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17898" fill="hold"/>
                                        <p:tgtEl>
                                          <p:spTgt spid="24"/>
                                        </p:tgtEl>
                                      </p:cBhvr>
                                    </p:cmd>
                                  </p:childTnLst>
                                </p:cTn>
                              </p:par>
                            </p:childTnLst>
                          </p:cTn>
                        </p:par>
                      </p:childTnLst>
                    </p:cTn>
                  </p:par>
                </p:childTnLst>
              </p:cTn>
              <p:nextCondLst>
                <p:cond evt="onClick" delay="0">
                  <p:tgtEl>
                    <p:spTgt spid="24"/>
                  </p:tgtEl>
                </p:cond>
              </p:nextCondLst>
            </p:seq>
            <p:audio>
              <p:cMediaNode>
                <p:cTn id="40" fill="hold" display="0">
                  <p:stCondLst>
                    <p:cond delay="indefinite"/>
                  </p:stCondLst>
                  <p:endCondLst>
                    <p:cond evt="onNext" delay="0">
                      <p:tgtEl>
                        <p:sldTgt/>
                      </p:tgtEl>
                    </p:cond>
                    <p:cond evt="onPrev" delay="0">
                      <p:tgtEl>
                        <p:sldTgt/>
                      </p:tgtEl>
                    </p:cond>
                    <p:cond evt="onStopAudio" delay="0">
                      <p:tgtEl>
                        <p:sldTgt/>
                      </p:tgtEl>
                    </p:cond>
                  </p:endCondLst>
                </p:cTn>
                <p:tgtEl>
                  <p:spTgt spid="24"/>
                </p:tgtEl>
              </p:cMediaNode>
            </p:audio>
            <p:seq concurrent="1" nextAc="seek">
              <p:cTn id="41" restart="whenNotActive" fill="hold" evtFilter="cancelBubble" nodeType="interactiveSeq">
                <p:stCondLst>
                  <p:cond evt="onClick" delay="0">
                    <p:tgtEl>
                      <p:spTgt spid="25"/>
                    </p:tgtEl>
                  </p:cond>
                </p:stCondLst>
                <p:endSync evt="end" delay="0">
                  <p:rtn val="all"/>
                </p:endSync>
                <p:childTnLst>
                  <p:par>
                    <p:cTn id="42" fill="hold">
                      <p:stCondLst>
                        <p:cond delay="0"/>
                      </p:stCondLst>
                      <p:childTnLst>
                        <p:par>
                          <p:cTn id="43" fill="hold">
                            <p:stCondLst>
                              <p:cond delay="0"/>
                            </p:stCondLst>
                            <p:childTnLst>
                              <p:par>
                                <p:cTn id="44" presetID="1" presetClass="mediacall" presetSubtype="0" fill="hold" nodeType="clickEffect">
                                  <p:stCondLst>
                                    <p:cond delay="0"/>
                                  </p:stCondLst>
                                  <p:childTnLst>
                                    <p:cmd type="call" cmd="playFrom(0.0)">
                                      <p:cBhvr>
                                        <p:cTn id="45" dur="39508" fill="hold"/>
                                        <p:tgtEl>
                                          <p:spTgt spid="25"/>
                                        </p:tgtEl>
                                      </p:cBhvr>
                                    </p:cmd>
                                  </p:childTnLst>
                                </p:cTn>
                              </p:par>
                            </p:childTnLst>
                          </p:cTn>
                        </p:par>
                      </p:childTnLst>
                    </p:cTn>
                  </p:par>
                </p:childTnLst>
              </p:cTn>
              <p:nextCondLst>
                <p:cond evt="onClick" delay="0">
                  <p:tgtEl>
                    <p:spTgt spid="25"/>
                  </p:tgtEl>
                </p:cond>
              </p:nextCondLst>
            </p:seq>
            <p:audio>
              <p:cMediaNode>
                <p:cTn id="46" fill="hold" display="0">
                  <p:stCondLst>
                    <p:cond delay="indefinite"/>
                  </p:stCondLst>
                  <p:endCondLst>
                    <p:cond evt="onNext" delay="0">
                      <p:tgtEl>
                        <p:sldTgt/>
                      </p:tgtEl>
                    </p:cond>
                    <p:cond evt="onPrev" delay="0">
                      <p:tgtEl>
                        <p:sldTgt/>
                      </p:tgtEl>
                    </p:cond>
                    <p:cond evt="onStopAudio" delay="0">
                      <p:tgtEl>
                        <p:sldTgt/>
                      </p:tgtEl>
                    </p:cond>
                  </p:endCondLst>
                </p:cTn>
                <p:tgtEl>
                  <p:spTgt spid="25"/>
                </p:tgtEl>
              </p:cMediaNode>
            </p:audio>
          </p:childTnLst>
        </p:cTn>
      </p:par>
    </p:tnLst>
    <p:bldLst>
      <p:bldP spid="9" grpId="0" animBg="1"/>
      <p:bldP spid="10" grpId="0" animBg="1"/>
      <p:bldP spid="12" grpId="0" animBg="1"/>
      <p:bldP spid="13" grpId="0" animBg="1"/>
      <p:bldP spid="14" grpId="0" animBg="1"/>
      <p:bldP spid="15" grpId="0" animBg="1"/>
      <p:bldP spid="16"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mk-MK" dirty="0" smtClean="0">
                <a:solidFill>
                  <a:srgbClr val="0070C0"/>
                </a:solidFill>
              </a:rPr>
              <a:t>Прави и криви линии</a:t>
            </a:r>
            <a:endParaRPr lang="en-US" dirty="0">
              <a:solidFill>
                <a:srgbClr val="0070C0"/>
              </a:solidFill>
            </a:endParaRPr>
          </a:p>
        </p:txBody>
      </p:sp>
      <p:sp>
        <p:nvSpPr>
          <p:cNvPr id="4" name="Chord 3"/>
          <p:cNvSpPr/>
          <p:nvPr/>
        </p:nvSpPr>
        <p:spPr>
          <a:xfrm>
            <a:off x="2066306" y="1567542"/>
            <a:ext cx="2327547" cy="1677219"/>
          </a:xfrm>
          <a:prstGeom prst="chord">
            <a:avLst>
              <a:gd name="adj1" fmla="val 3422921"/>
              <a:gd name="adj2" fmla="val 1554777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lock Arc 4"/>
          <p:cNvSpPr/>
          <p:nvPr/>
        </p:nvSpPr>
        <p:spPr>
          <a:xfrm>
            <a:off x="4465121" y="1603169"/>
            <a:ext cx="3562597" cy="2386940"/>
          </a:xfrm>
          <a:prstGeom prst="blockArc">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laque 8"/>
          <p:cNvSpPr/>
          <p:nvPr/>
        </p:nvSpPr>
        <p:spPr>
          <a:xfrm>
            <a:off x="8490858" y="1413164"/>
            <a:ext cx="1484415" cy="1531917"/>
          </a:xfrm>
          <a:prstGeom prst="plaqu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rved Up Arrow 10"/>
          <p:cNvSpPr/>
          <p:nvPr/>
        </p:nvSpPr>
        <p:spPr>
          <a:xfrm>
            <a:off x="1674420" y="3621973"/>
            <a:ext cx="2873829" cy="1852552"/>
          </a:xfrm>
          <a:prstGeom prst="curved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quot;No&quot; Symbol 11"/>
          <p:cNvSpPr/>
          <p:nvPr/>
        </p:nvSpPr>
        <p:spPr>
          <a:xfrm>
            <a:off x="4952010" y="3182587"/>
            <a:ext cx="2410691" cy="220881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6" name="AutoShape 2"/>
          <p:cNvSpPr>
            <a:spLocks noChangeArrowheads="1"/>
          </p:cNvSpPr>
          <p:nvPr/>
        </p:nvSpPr>
        <p:spPr bwMode="auto">
          <a:xfrm rot="16200000">
            <a:off x="8140537" y="3497284"/>
            <a:ext cx="1769423" cy="1805046"/>
          </a:xfrm>
          <a:prstGeom prst="flowChartDelay">
            <a:avLst/>
          </a:prstGeom>
          <a:solidFill>
            <a:srgbClr val="C00000"/>
          </a:solidFill>
          <a:ln w="1270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 name="Recorded Sound">
            <a:hlinkClick r:id="" action="ppaction://media"/>
          </p:cNvPr>
          <p:cNvPicPr>
            <a:picLocks noRot="1" noChangeAspect="1"/>
          </p:cNvPicPr>
          <p:nvPr>
            <a:wavAudioFile r:embed="rId1" name="Recorded Sound"/>
          </p:nvPr>
        </p:nvPicPr>
        <p:blipFill>
          <a:blip r:embed="rId3"/>
          <a:stretch>
            <a:fillRect/>
          </a:stretch>
        </p:blipFill>
        <p:spPr>
          <a:xfrm>
            <a:off x="8827477" y="983566"/>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578" fill="hold"/>
                                        <p:tgtEl>
                                          <p:spTgt spid="10"/>
                                        </p:tgtEl>
                                      </p:cBhvr>
                                    </p:cmd>
                                  </p:childTnLst>
                                </p:cTn>
                              </p:par>
                            </p:childTnLst>
                          </p:cTn>
                        </p:par>
                      </p:childTnLst>
                    </p:cTn>
                  </p:par>
                </p:childTnLst>
              </p:cTn>
              <p:nextCondLst>
                <p:cond evt="onClick" delay="0">
                  <p:tgtEl>
                    <p:spTgt spid="1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mk-MK" dirty="0" smtClean="0">
                <a:solidFill>
                  <a:srgbClr val="00B0F0"/>
                </a:solidFill>
              </a:rPr>
              <a:t>Еве неколку весели форми кои се составени од прави и криви линии</a:t>
            </a:r>
            <a:endParaRPr lang="en-US" dirty="0">
              <a:solidFill>
                <a:srgbClr val="00B0F0"/>
              </a:solidFill>
            </a:endParaRPr>
          </a:p>
        </p:txBody>
      </p:sp>
      <p:pic>
        <p:nvPicPr>
          <p:cNvPr id="4" name="Content Placeholder 3" descr="8.jpg"/>
          <p:cNvPicPr>
            <a:picLocks noGrp="1" noChangeAspect="1"/>
          </p:cNvPicPr>
          <p:nvPr>
            <p:ph idx="1"/>
          </p:nvPr>
        </p:nvPicPr>
        <p:blipFill>
          <a:blip r:embed="rId3"/>
          <a:srcRect b="27878"/>
          <a:stretch>
            <a:fillRect/>
          </a:stretch>
        </p:blipFill>
        <p:spPr>
          <a:xfrm>
            <a:off x="1295489" y="1825625"/>
            <a:ext cx="9190423" cy="4686434"/>
          </a:xfrm>
        </p:spPr>
      </p:pic>
      <p:pic>
        <p:nvPicPr>
          <p:cNvPr id="5" name="Recorded Sound">
            <a:hlinkClick r:id="" action="ppaction://media"/>
          </p:cNvPr>
          <p:cNvPicPr>
            <a:picLocks noRot="1" noChangeAspect="1"/>
          </p:cNvPicPr>
          <p:nvPr>
            <a:wavAudioFile r:embed="rId1" name="Recorded Sound"/>
          </p:nvPr>
        </p:nvPicPr>
        <p:blipFill>
          <a:blip r:embed="rId4"/>
          <a:stretch>
            <a:fillRect/>
          </a:stretch>
        </p:blipFill>
        <p:spPr>
          <a:xfrm>
            <a:off x="10318653" y="1701018"/>
            <a:ext cx="304800" cy="304800"/>
          </a:xfrm>
          <a:prstGeom prst="rect">
            <a:avLst/>
          </a:prstGeom>
        </p:spPr>
      </p:pic>
    </p:spTree>
    <p:extLst>
      <p:ext uri="{BB962C8B-B14F-4D97-AF65-F5344CB8AC3E}">
        <p14:creationId xmlns="" xmlns:p14="http://schemas.microsoft.com/office/powerpoint/2010/main" val="23457772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958"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sz="3600" dirty="0" smtClean="0">
                <a:solidFill>
                  <a:srgbClr val="C00000"/>
                </a:solidFill>
              </a:rPr>
              <a:t>А сега разгледај ја секоја слика посебно и откриј ги правите и кривите линии?</a:t>
            </a:r>
            <a:endParaRPr lang="en-US" sz="3600" dirty="0">
              <a:solidFill>
                <a:srgbClr val="C00000"/>
              </a:solidFill>
            </a:endParaRPr>
          </a:p>
        </p:txBody>
      </p:sp>
      <p:pic>
        <p:nvPicPr>
          <p:cNvPr id="4" name="Picture 3" descr="tulip-garden-row-tulips-2257992.jpg"/>
          <p:cNvPicPr>
            <a:picLocks noChangeAspect="1"/>
          </p:cNvPicPr>
          <p:nvPr/>
        </p:nvPicPr>
        <p:blipFill>
          <a:blip r:embed="rId3" cstate="print"/>
          <a:srcRect t="22684" r="3636" b="11515"/>
          <a:stretch>
            <a:fillRect/>
          </a:stretch>
        </p:blipFill>
        <p:spPr>
          <a:xfrm>
            <a:off x="1211864" y="1816924"/>
            <a:ext cx="4705465" cy="2006930"/>
          </a:xfrm>
          <a:prstGeom prst="rect">
            <a:avLst/>
          </a:prstGeom>
          <a:ln>
            <a:noFill/>
          </a:ln>
          <a:effectLst>
            <a:softEdge rad="112500"/>
          </a:effectLst>
        </p:spPr>
      </p:pic>
      <p:pic>
        <p:nvPicPr>
          <p:cNvPr id="6" name="Picture 5" descr="Milica-Lozanovska_PrvoMesto.jpg"/>
          <p:cNvPicPr>
            <a:picLocks noChangeAspect="1"/>
          </p:cNvPicPr>
          <p:nvPr/>
        </p:nvPicPr>
        <p:blipFill>
          <a:blip r:embed="rId4"/>
          <a:srcRect l="3186" b="20674"/>
          <a:stretch>
            <a:fillRect/>
          </a:stretch>
        </p:blipFill>
        <p:spPr>
          <a:xfrm>
            <a:off x="6293922" y="1686295"/>
            <a:ext cx="5023261" cy="2992583"/>
          </a:xfrm>
          <a:prstGeom prst="rect">
            <a:avLst/>
          </a:prstGeom>
          <a:ln>
            <a:noFill/>
          </a:ln>
          <a:effectLst>
            <a:softEdge rad="112500"/>
          </a:effectLst>
        </p:spPr>
      </p:pic>
      <p:pic>
        <p:nvPicPr>
          <p:cNvPr id="7" name="Picture 6" descr="download.jpg"/>
          <p:cNvPicPr>
            <a:picLocks noChangeAspect="1"/>
          </p:cNvPicPr>
          <p:nvPr/>
        </p:nvPicPr>
        <p:blipFill>
          <a:blip r:embed="rId5"/>
          <a:srcRect t="21325" b="22156"/>
          <a:stretch>
            <a:fillRect/>
          </a:stretch>
        </p:blipFill>
        <p:spPr>
          <a:xfrm>
            <a:off x="1568642" y="4001985"/>
            <a:ext cx="4055128" cy="22919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images.jpg"/>
          <p:cNvPicPr>
            <a:picLocks noChangeAspect="1"/>
          </p:cNvPicPr>
          <p:nvPr/>
        </p:nvPicPr>
        <p:blipFill>
          <a:blip r:embed="rId6"/>
          <a:srcRect t="10282"/>
          <a:stretch>
            <a:fillRect/>
          </a:stretch>
        </p:blipFill>
        <p:spPr>
          <a:xfrm>
            <a:off x="6982690" y="4785756"/>
            <a:ext cx="3728852" cy="19000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Recorded Sound">
            <a:hlinkClick r:id="" action="ppaction://media"/>
          </p:cNvPr>
          <p:cNvPicPr>
            <a:picLocks noRot="1" noChangeAspect="1"/>
          </p:cNvPicPr>
          <p:nvPr>
            <a:wavAudioFile r:embed="rId1" name="Recorded Sound"/>
          </p:nvPr>
        </p:nvPicPr>
        <p:blipFill>
          <a:blip r:embed="rId7"/>
          <a:stretch>
            <a:fillRect/>
          </a:stretch>
        </p:blipFill>
        <p:spPr>
          <a:xfrm>
            <a:off x="5943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478" fill="hold"/>
                                        <p:tgtEl>
                                          <p:spTgt spid="10"/>
                                        </p:tgtEl>
                                      </p:cBhvr>
                                    </p:cmd>
                                  </p:childTnLst>
                                </p:cTn>
                              </p:par>
                            </p:childTnLst>
                          </p:cTn>
                        </p:par>
                      </p:childTnLst>
                    </p:cTn>
                  </p:par>
                </p:childTnLst>
              </p:cTn>
              <p:nextCondLst>
                <p:cond evt="onClick" delay="0">
                  <p:tgtEl>
                    <p:spTgt spid="1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51905" y="2453462"/>
          <a:ext cx="9927771" cy="4028440"/>
        </p:xfrm>
        <a:graphic>
          <a:graphicData uri="http://schemas.openxmlformats.org/drawingml/2006/table">
            <a:tbl>
              <a:tblPr firstRow="1" bandRow="1">
                <a:tableStyleId>{D7AC3CCA-C797-4891-BE02-D94E43425B78}</a:tableStyleId>
              </a:tblPr>
              <a:tblGrid>
                <a:gridCol w="3309257"/>
                <a:gridCol w="3309257"/>
                <a:gridCol w="3309257"/>
              </a:tblGrid>
              <a:tr h="370840">
                <a:tc>
                  <a:txBody>
                    <a:bodyPr/>
                    <a:lstStyle/>
                    <a:p>
                      <a:pPr algn="ctr"/>
                      <a:r>
                        <a:rPr lang="mk-MK" dirty="0" smtClean="0">
                          <a:solidFill>
                            <a:schemeClr val="tx1"/>
                          </a:solidFill>
                        </a:rPr>
                        <a:t>Букви само од прави линии</a:t>
                      </a:r>
                      <a:endParaRPr lang="en-US" dirty="0">
                        <a:solidFill>
                          <a:schemeClr val="tx1"/>
                        </a:solidFill>
                      </a:endParaRPr>
                    </a:p>
                  </a:txBody>
                  <a:tcPr>
                    <a:solidFill>
                      <a:srgbClr val="FFFF00"/>
                    </a:solidFill>
                  </a:tcPr>
                </a:tc>
                <a:tc>
                  <a:txBody>
                    <a:bodyPr/>
                    <a:lstStyle/>
                    <a:p>
                      <a:pPr algn="ctr"/>
                      <a:r>
                        <a:rPr lang="mk-MK" dirty="0" smtClean="0">
                          <a:solidFill>
                            <a:schemeClr val="tx1"/>
                          </a:solidFill>
                        </a:rPr>
                        <a:t>Букви од прави и криви линии</a:t>
                      </a:r>
                      <a:endParaRPr lang="en-US" dirty="0">
                        <a:solidFill>
                          <a:schemeClr val="tx1"/>
                        </a:solidFill>
                      </a:endParaRPr>
                    </a:p>
                  </a:txBody>
                  <a:tcPr>
                    <a:solidFill>
                      <a:srgbClr val="92D050"/>
                    </a:solidFill>
                  </a:tcPr>
                </a:tc>
                <a:tc>
                  <a:txBody>
                    <a:bodyPr/>
                    <a:lstStyle/>
                    <a:p>
                      <a:pPr algn="ctr"/>
                      <a:r>
                        <a:rPr lang="mk-MK" dirty="0" smtClean="0">
                          <a:solidFill>
                            <a:schemeClr val="tx1"/>
                          </a:solidFill>
                        </a:rPr>
                        <a:t>Букви само од криви линии</a:t>
                      </a:r>
                      <a:endParaRPr lang="en-US" dirty="0">
                        <a:solidFill>
                          <a:schemeClr val="tx1"/>
                        </a:solidFill>
                      </a:endParaRPr>
                    </a:p>
                  </a:txBody>
                  <a:tcPr>
                    <a:solidFill>
                      <a:srgbClr val="00B0F0"/>
                    </a:solidFill>
                  </a:tcPr>
                </a:tc>
              </a:tr>
              <a:tr h="370840">
                <a:tc>
                  <a:txBody>
                    <a:bodyPr/>
                    <a:lstStyle/>
                    <a:p>
                      <a:endParaRPr lang="en-US" dirty="0">
                        <a:solidFill>
                          <a:srgbClr val="0070C0"/>
                        </a:solidFill>
                      </a:endParaRPr>
                    </a:p>
                  </a:txBody>
                  <a:tcPr>
                    <a:solidFill>
                      <a:srgbClr val="FFFF00"/>
                    </a:solidFill>
                  </a:tcPr>
                </a:tc>
                <a:tc>
                  <a:txBody>
                    <a:bodyPr/>
                    <a:lstStyle/>
                    <a:p>
                      <a:endParaRPr lang="mk-MK" dirty="0" smtClean="0"/>
                    </a:p>
                    <a:p>
                      <a:endParaRPr lang="mk-MK" dirty="0" smtClean="0"/>
                    </a:p>
                    <a:p>
                      <a:endParaRPr lang="mk-MK" dirty="0" smtClean="0"/>
                    </a:p>
                    <a:p>
                      <a:endParaRPr lang="mk-MK" dirty="0" smtClean="0"/>
                    </a:p>
                    <a:p>
                      <a:endParaRPr lang="mk-MK" dirty="0" smtClean="0"/>
                    </a:p>
                    <a:p>
                      <a:endParaRPr lang="mk-MK" dirty="0" smtClean="0"/>
                    </a:p>
                    <a:p>
                      <a:endParaRPr lang="mk-MK" dirty="0" smtClean="0"/>
                    </a:p>
                    <a:p>
                      <a:endParaRPr lang="mk-MK" dirty="0" smtClean="0"/>
                    </a:p>
                    <a:p>
                      <a:endParaRPr lang="mk-MK" dirty="0" smtClean="0"/>
                    </a:p>
                    <a:p>
                      <a:endParaRPr lang="mk-MK" dirty="0" smtClean="0"/>
                    </a:p>
                    <a:p>
                      <a:endParaRPr lang="mk-MK" dirty="0" smtClean="0"/>
                    </a:p>
                    <a:p>
                      <a:endParaRPr lang="mk-MK" dirty="0" smtClean="0"/>
                    </a:p>
                    <a:p>
                      <a:endParaRPr lang="en-US" dirty="0"/>
                    </a:p>
                  </a:txBody>
                  <a:tcPr>
                    <a:solidFill>
                      <a:srgbClr val="92D050"/>
                    </a:solidFill>
                  </a:tcPr>
                </a:tc>
                <a:tc>
                  <a:txBody>
                    <a:bodyPr/>
                    <a:lstStyle/>
                    <a:p>
                      <a:endParaRPr lang="en-US" dirty="0"/>
                    </a:p>
                  </a:txBody>
                  <a:tcPr>
                    <a:solidFill>
                      <a:srgbClr val="00B0F0"/>
                    </a:solidFill>
                  </a:tcPr>
                </a:tc>
              </a:tr>
            </a:tbl>
          </a:graphicData>
        </a:graphic>
      </p:graphicFrame>
      <p:sp>
        <p:nvSpPr>
          <p:cNvPr id="5" name="TextBox 4"/>
          <p:cNvSpPr txBox="1"/>
          <p:nvPr/>
        </p:nvSpPr>
        <p:spPr>
          <a:xfrm>
            <a:off x="1553030" y="554181"/>
            <a:ext cx="9463314" cy="523220"/>
          </a:xfrm>
          <a:prstGeom prst="rect">
            <a:avLst/>
          </a:prstGeom>
          <a:solidFill>
            <a:schemeClr val="accent2"/>
          </a:solidFill>
        </p:spPr>
        <p:txBody>
          <a:bodyPr wrap="square" rtlCol="0">
            <a:spAutoFit/>
          </a:bodyPr>
          <a:lstStyle/>
          <a:p>
            <a:pPr algn="ctr"/>
            <a:r>
              <a:rPr lang="mk-MK" sz="2800" b="1" dirty="0" smtClean="0"/>
              <a:t>Да ги распоредиме буквите на соодветното место!</a:t>
            </a:r>
            <a:endParaRPr lang="en-US" sz="2800" b="1" dirty="0"/>
          </a:p>
        </p:txBody>
      </p:sp>
      <p:sp>
        <p:nvSpPr>
          <p:cNvPr id="6" name="Rectangle 5"/>
          <p:cNvSpPr/>
          <p:nvPr/>
        </p:nvSpPr>
        <p:spPr>
          <a:xfrm>
            <a:off x="1092531" y="1187530"/>
            <a:ext cx="916055" cy="1200329"/>
          </a:xfrm>
          <a:prstGeom prst="rect">
            <a:avLst/>
          </a:prstGeom>
          <a:solidFill>
            <a:schemeClr val="accent2">
              <a:lumMod val="60000"/>
              <a:lumOff val="40000"/>
            </a:schemeClr>
          </a:solidFill>
        </p:spPr>
        <p:txBody>
          <a:bodyPr wrap="square" lIns="91440" tIns="45720" rIns="91440" bIns="45720">
            <a:spAutoFit/>
          </a:bodyPr>
          <a:lstStyle/>
          <a:p>
            <a:pPr algn="ctr"/>
            <a:r>
              <a:rPr lang="mk-MK" sz="7200" dirty="0" smtClean="0">
                <a:solidFill>
                  <a:srgbClr val="FF0000"/>
                </a:solidFill>
              </a:rPr>
              <a:t>А</a:t>
            </a:r>
            <a:endParaRPr lang="en-US" sz="7200" dirty="0">
              <a:solidFill>
                <a:srgbClr val="FF0000"/>
              </a:solidFill>
            </a:endParaRPr>
          </a:p>
        </p:txBody>
      </p:sp>
      <p:sp>
        <p:nvSpPr>
          <p:cNvPr id="7" name="Rectangle 6"/>
          <p:cNvSpPr/>
          <p:nvPr/>
        </p:nvSpPr>
        <p:spPr>
          <a:xfrm>
            <a:off x="2171207" y="1209303"/>
            <a:ext cx="916055" cy="1200329"/>
          </a:xfrm>
          <a:prstGeom prst="rect">
            <a:avLst/>
          </a:prstGeom>
          <a:solidFill>
            <a:schemeClr val="accent2">
              <a:lumMod val="60000"/>
              <a:lumOff val="40000"/>
            </a:schemeClr>
          </a:solidFill>
        </p:spPr>
        <p:txBody>
          <a:bodyPr wrap="square" lIns="91440" tIns="45720" rIns="91440" bIns="45720">
            <a:spAutoFit/>
          </a:bodyPr>
          <a:lstStyle/>
          <a:p>
            <a:pPr algn="ctr"/>
            <a:r>
              <a:rPr lang="mk-MK" sz="7200" dirty="0" smtClean="0">
                <a:solidFill>
                  <a:srgbClr val="FF0000"/>
                </a:solidFill>
              </a:rPr>
              <a:t>Б</a:t>
            </a:r>
            <a:endParaRPr lang="en-US" sz="7200" dirty="0">
              <a:solidFill>
                <a:srgbClr val="FF0000"/>
              </a:solidFill>
            </a:endParaRPr>
          </a:p>
        </p:txBody>
      </p:sp>
      <p:sp>
        <p:nvSpPr>
          <p:cNvPr id="8" name="Rectangle 7"/>
          <p:cNvSpPr/>
          <p:nvPr/>
        </p:nvSpPr>
        <p:spPr>
          <a:xfrm>
            <a:off x="3216234" y="1209303"/>
            <a:ext cx="916055" cy="1200329"/>
          </a:xfrm>
          <a:prstGeom prst="rect">
            <a:avLst/>
          </a:prstGeom>
          <a:solidFill>
            <a:schemeClr val="accent2">
              <a:lumMod val="60000"/>
              <a:lumOff val="40000"/>
            </a:schemeClr>
          </a:solidFill>
        </p:spPr>
        <p:txBody>
          <a:bodyPr wrap="square" lIns="91440" tIns="45720" rIns="91440" bIns="45720">
            <a:spAutoFit/>
          </a:bodyPr>
          <a:lstStyle/>
          <a:p>
            <a:pPr algn="ctr"/>
            <a:r>
              <a:rPr lang="mk-MK" sz="7200" dirty="0" smtClean="0">
                <a:solidFill>
                  <a:srgbClr val="FF0000"/>
                </a:solidFill>
              </a:rPr>
              <a:t>В</a:t>
            </a:r>
            <a:endParaRPr lang="en-US" sz="7200" dirty="0">
              <a:solidFill>
                <a:srgbClr val="FF0000"/>
              </a:solidFill>
            </a:endParaRPr>
          </a:p>
        </p:txBody>
      </p:sp>
      <p:sp>
        <p:nvSpPr>
          <p:cNvPr id="9" name="Rectangle 8"/>
          <p:cNvSpPr/>
          <p:nvPr/>
        </p:nvSpPr>
        <p:spPr>
          <a:xfrm>
            <a:off x="4251367" y="1211283"/>
            <a:ext cx="916055" cy="1200329"/>
          </a:xfrm>
          <a:prstGeom prst="rect">
            <a:avLst/>
          </a:prstGeom>
          <a:solidFill>
            <a:schemeClr val="accent2">
              <a:lumMod val="60000"/>
              <a:lumOff val="40000"/>
            </a:schemeClr>
          </a:solidFill>
        </p:spPr>
        <p:txBody>
          <a:bodyPr wrap="square" lIns="91440" tIns="45720" rIns="91440" bIns="45720">
            <a:spAutoFit/>
          </a:bodyPr>
          <a:lstStyle/>
          <a:p>
            <a:pPr algn="ctr"/>
            <a:r>
              <a:rPr lang="mk-MK" sz="7200" dirty="0" smtClean="0">
                <a:solidFill>
                  <a:srgbClr val="FF0000"/>
                </a:solidFill>
              </a:rPr>
              <a:t>Г</a:t>
            </a:r>
            <a:endParaRPr lang="en-US" sz="7200" dirty="0">
              <a:solidFill>
                <a:srgbClr val="FF0000"/>
              </a:solidFill>
            </a:endParaRPr>
          </a:p>
        </p:txBody>
      </p:sp>
      <p:sp>
        <p:nvSpPr>
          <p:cNvPr id="10" name="Rectangle 9"/>
          <p:cNvSpPr/>
          <p:nvPr/>
        </p:nvSpPr>
        <p:spPr>
          <a:xfrm>
            <a:off x="5320146" y="1187532"/>
            <a:ext cx="916055" cy="1200329"/>
          </a:xfrm>
          <a:prstGeom prst="rect">
            <a:avLst/>
          </a:prstGeom>
          <a:solidFill>
            <a:schemeClr val="accent2">
              <a:lumMod val="60000"/>
              <a:lumOff val="40000"/>
            </a:schemeClr>
          </a:solidFill>
        </p:spPr>
        <p:txBody>
          <a:bodyPr wrap="square" lIns="91440" tIns="45720" rIns="91440" bIns="45720">
            <a:spAutoFit/>
          </a:bodyPr>
          <a:lstStyle/>
          <a:p>
            <a:pPr algn="ctr"/>
            <a:r>
              <a:rPr lang="mk-MK" sz="7200" dirty="0" smtClean="0">
                <a:solidFill>
                  <a:srgbClr val="FF0000"/>
                </a:solidFill>
              </a:rPr>
              <a:t>Д</a:t>
            </a:r>
            <a:endParaRPr lang="en-US" sz="7200" dirty="0">
              <a:solidFill>
                <a:srgbClr val="FF0000"/>
              </a:solidFill>
            </a:endParaRPr>
          </a:p>
        </p:txBody>
      </p:sp>
      <p:sp>
        <p:nvSpPr>
          <p:cNvPr id="11" name="Rectangle 10"/>
          <p:cNvSpPr/>
          <p:nvPr/>
        </p:nvSpPr>
        <p:spPr>
          <a:xfrm>
            <a:off x="6317673" y="1199408"/>
            <a:ext cx="916055" cy="1200329"/>
          </a:xfrm>
          <a:prstGeom prst="rect">
            <a:avLst/>
          </a:prstGeom>
          <a:solidFill>
            <a:schemeClr val="accent2">
              <a:lumMod val="60000"/>
              <a:lumOff val="40000"/>
            </a:schemeClr>
          </a:solidFill>
        </p:spPr>
        <p:txBody>
          <a:bodyPr wrap="square" lIns="91440" tIns="45720" rIns="91440" bIns="45720">
            <a:spAutoFit/>
          </a:bodyPr>
          <a:lstStyle/>
          <a:p>
            <a:pPr algn="ctr"/>
            <a:r>
              <a:rPr lang="mk-MK" sz="7200" dirty="0" smtClean="0">
                <a:solidFill>
                  <a:srgbClr val="FF0000"/>
                </a:solidFill>
              </a:rPr>
              <a:t>Ѓ</a:t>
            </a:r>
            <a:endParaRPr lang="en-US" sz="7200" dirty="0">
              <a:solidFill>
                <a:srgbClr val="FF0000"/>
              </a:solidFill>
            </a:endParaRPr>
          </a:p>
        </p:txBody>
      </p:sp>
      <p:sp>
        <p:nvSpPr>
          <p:cNvPr id="12" name="Rectangle 11"/>
          <p:cNvSpPr/>
          <p:nvPr/>
        </p:nvSpPr>
        <p:spPr>
          <a:xfrm>
            <a:off x="7303324" y="1199408"/>
            <a:ext cx="916055" cy="1200329"/>
          </a:xfrm>
          <a:prstGeom prst="rect">
            <a:avLst/>
          </a:prstGeom>
          <a:solidFill>
            <a:schemeClr val="accent2">
              <a:lumMod val="60000"/>
              <a:lumOff val="40000"/>
            </a:schemeClr>
          </a:solidFill>
        </p:spPr>
        <p:txBody>
          <a:bodyPr wrap="square" lIns="91440" tIns="45720" rIns="91440" bIns="45720">
            <a:spAutoFit/>
          </a:bodyPr>
          <a:lstStyle/>
          <a:p>
            <a:pPr algn="ctr"/>
            <a:r>
              <a:rPr lang="mk-MK" sz="7200" dirty="0" smtClean="0">
                <a:solidFill>
                  <a:srgbClr val="FF0000"/>
                </a:solidFill>
              </a:rPr>
              <a:t>Е</a:t>
            </a:r>
            <a:endParaRPr lang="en-US" sz="7200" dirty="0">
              <a:solidFill>
                <a:srgbClr val="FF0000"/>
              </a:solidFill>
            </a:endParaRPr>
          </a:p>
        </p:txBody>
      </p:sp>
      <p:sp>
        <p:nvSpPr>
          <p:cNvPr id="13" name="Rectangle 12"/>
          <p:cNvSpPr/>
          <p:nvPr/>
        </p:nvSpPr>
        <p:spPr>
          <a:xfrm>
            <a:off x="8312728" y="1199408"/>
            <a:ext cx="916055" cy="1200329"/>
          </a:xfrm>
          <a:prstGeom prst="rect">
            <a:avLst/>
          </a:prstGeom>
          <a:solidFill>
            <a:schemeClr val="accent2">
              <a:lumMod val="60000"/>
              <a:lumOff val="40000"/>
            </a:schemeClr>
          </a:solidFill>
        </p:spPr>
        <p:txBody>
          <a:bodyPr wrap="square" lIns="91440" tIns="45720" rIns="91440" bIns="45720">
            <a:spAutoFit/>
          </a:bodyPr>
          <a:lstStyle/>
          <a:p>
            <a:pPr algn="ctr"/>
            <a:r>
              <a:rPr lang="mk-MK" sz="7200" dirty="0" smtClean="0">
                <a:solidFill>
                  <a:srgbClr val="FF0000"/>
                </a:solidFill>
              </a:rPr>
              <a:t>Ж</a:t>
            </a:r>
            <a:endParaRPr lang="en-US" sz="7200" dirty="0">
              <a:solidFill>
                <a:srgbClr val="FF0000"/>
              </a:solidFill>
            </a:endParaRPr>
          </a:p>
        </p:txBody>
      </p:sp>
      <p:sp>
        <p:nvSpPr>
          <p:cNvPr id="14" name="Rectangle 13"/>
          <p:cNvSpPr/>
          <p:nvPr/>
        </p:nvSpPr>
        <p:spPr>
          <a:xfrm>
            <a:off x="9322130" y="1187532"/>
            <a:ext cx="916055" cy="1200329"/>
          </a:xfrm>
          <a:prstGeom prst="rect">
            <a:avLst/>
          </a:prstGeom>
          <a:solidFill>
            <a:schemeClr val="accent2">
              <a:lumMod val="60000"/>
              <a:lumOff val="40000"/>
            </a:schemeClr>
          </a:solidFill>
        </p:spPr>
        <p:txBody>
          <a:bodyPr wrap="square" lIns="91440" tIns="45720" rIns="91440" bIns="45720">
            <a:spAutoFit/>
          </a:bodyPr>
          <a:lstStyle/>
          <a:p>
            <a:pPr algn="ctr"/>
            <a:r>
              <a:rPr lang="mk-MK" sz="7200" dirty="0" smtClean="0">
                <a:solidFill>
                  <a:srgbClr val="FF0000"/>
                </a:solidFill>
              </a:rPr>
              <a:t>З</a:t>
            </a:r>
            <a:endParaRPr lang="en-US" sz="7200" dirty="0">
              <a:solidFill>
                <a:srgbClr val="FF0000"/>
              </a:solidFill>
            </a:endParaRPr>
          </a:p>
        </p:txBody>
      </p:sp>
      <p:sp>
        <p:nvSpPr>
          <p:cNvPr id="15" name="Rectangle 14"/>
          <p:cNvSpPr/>
          <p:nvPr/>
        </p:nvSpPr>
        <p:spPr>
          <a:xfrm>
            <a:off x="10319658" y="1199407"/>
            <a:ext cx="916055" cy="1200329"/>
          </a:xfrm>
          <a:prstGeom prst="rect">
            <a:avLst/>
          </a:prstGeom>
          <a:solidFill>
            <a:schemeClr val="accent2">
              <a:lumMod val="60000"/>
              <a:lumOff val="40000"/>
            </a:schemeClr>
          </a:solidFill>
        </p:spPr>
        <p:txBody>
          <a:bodyPr wrap="square" lIns="91440" tIns="45720" rIns="91440" bIns="45720">
            <a:spAutoFit/>
          </a:bodyPr>
          <a:lstStyle/>
          <a:p>
            <a:pPr algn="ctr"/>
            <a:r>
              <a:rPr lang="mk-MK" sz="7200" dirty="0" smtClean="0">
                <a:solidFill>
                  <a:srgbClr val="FF0000"/>
                </a:solidFill>
              </a:rPr>
              <a:t>Ѕ</a:t>
            </a:r>
            <a:endParaRPr lang="en-US" sz="7200" dirty="0">
              <a:solidFill>
                <a:srgbClr val="FF0000"/>
              </a:solidFill>
            </a:endParaRPr>
          </a:p>
        </p:txBody>
      </p:sp>
      <p:pic>
        <p:nvPicPr>
          <p:cNvPr id="16" name="Recorded Sound">
            <a:hlinkClick r:id="" action="ppaction://media"/>
          </p:cNvPr>
          <p:cNvPicPr>
            <a:picLocks noRot="1" noChangeAspect="1"/>
          </p:cNvPicPr>
          <p:nvPr>
            <a:wavAudioFile r:embed="rId1" name="Recorded Sound"/>
          </p:nvPr>
        </p:nvPicPr>
        <p:blipFill>
          <a:blip r:embed="rId4"/>
          <a:stretch>
            <a:fillRect/>
          </a:stretch>
        </p:blipFill>
        <p:spPr>
          <a:xfrm>
            <a:off x="10459329" y="645942"/>
            <a:ext cx="304800" cy="304800"/>
          </a:xfrm>
          <a:prstGeom prst="rect">
            <a:avLst/>
          </a:prstGeom>
        </p:spPr>
      </p:pic>
      <p:pic>
        <p:nvPicPr>
          <p:cNvPr id="18" name="Recorded Sound">
            <a:hlinkClick r:id="" action="ppaction://media"/>
          </p:cNvPr>
          <p:cNvPicPr>
            <a:picLocks noRot="1" noChangeAspect="1"/>
          </p:cNvPicPr>
          <p:nvPr>
            <a:wavAudioFile r:embed="rId2" name="Recorded Sound"/>
          </p:nvPr>
        </p:nvPicPr>
        <p:blipFill>
          <a:blip r:embed="rId5"/>
          <a:stretch>
            <a:fillRect/>
          </a:stretch>
        </p:blipFill>
        <p:spPr>
          <a:xfrm>
            <a:off x="11415932" y="607607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06666 0.25156 " pathEditMode="relative" ptsTypes="AA">
                                      <p:cBhvr>
                                        <p:cTn id="6" dur="2000" fill="hold"/>
                                        <p:tgtEl>
                                          <p:spTgt spid="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1784 0.06983 L 0.24636 0.27284 " pathEditMode="relative" rAng="0" ptsTypes="AA">
                                      <p:cBhvr>
                                        <p:cTn id="10" dur="2000" fill="hold"/>
                                        <p:tgtEl>
                                          <p:spTgt spid="7"/>
                                        </p:tgtEl>
                                        <p:attrNameLst>
                                          <p:attrName>ppt_x</p:attrName>
                                          <p:attrName>ppt_y</p:attrName>
                                        </p:attrNameLst>
                                      </p:cBhvr>
                                      <p:rCtr x="114" y="102"/>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2.29167E-6 2.83237E-6 L 0.28451 0.32139 " pathEditMode="relative" ptsTypes="AA">
                                      <p:cBhvr>
                                        <p:cTn id="14" dur="2000" fill="hold"/>
                                        <p:tgtEl>
                                          <p:spTgt spid="8"/>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3.95833E-6 -4.73988E-6 L -0.10716 0.36786 " pathEditMode="relative" ptsTypes="AA">
                                      <p:cBhvr>
                                        <p:cTn id="18" dur="2000" fill="hold"/>
                                        <p:tgtEl>
                                          <p:spTgt spid="9"/>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1.875E-6 3.17919E-6 L -0.05599 0.5304 " pathEditMode="relative" rAng="0" ptsTypes="AA">
                                      <p:cBhvr>
                                        <p:cTn id="22" dur="2000" fill="hold"/>
                                        <p:tgtEl>
                                          <p:spTgt spid="10"/>
                                        </p:tgtEl>
                                        <p:attrNameLst>
                                          <p:attrName>ppt_x</p:attrName>
                                          <p:attrName>ppt_y</p:attrName>
                                        </p:attrNameLst>
                                      </p:cBhvr>
                                      <p:rCtr x="-28" y="265"/>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0.01914 0.02312 L -0.41185 0.56023 " pathEditMode="relative" rAng="0" ptsTypes="AA">
                                      <p:cBhvr>
                                        <p:cTn id="26" dur="2000" fill="hold"/>
                                        <p:tgtEl>
                                          <p:spTgt spid="11"/>
                                        </p:tgtEl>
                                        <p:attrNameLst>
                                          <p:attrName>ppt_x</p:attrName>
                                          <p:attrName>ppt_y</p:attrName>
                                        </p:attrNameLst>
                                      </p:cBhvr>
                                      <p:rCtr x="-215" y="268"/>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0.01198 0.04878 L -0.34271 0.54959 " pathEditMode="relative" rAng="0" ptsTypes="AA">
                                      <p:cBhvr>
                                        <p:cTn id="30" dur="2000" fill="hold"/>
                                        <p:tgtEl>
                                          <p:spTgt spid="12"/>
                                        </p:tgtEl>
                                        <p:attrNameLst>
                                          <p:attrName>ppt_x</p:attrName>
                                          <p:attrName>ppt_y</p:attrName>
                                        </p:attrNameLst>
                                      </p:cBhvr>
                                      <p:rCtr x="-177" y="250"/>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3.95833E-6 -7.51445E-7 L -0.16315 0.52 " pathEditMode="relative" ptsTypes="AA">
                                      <p:cBhvr>
                                        <p:cTn id="34" dur="2000" fill="hold"/>
                                        <p:tgtEl>
                                          <p:spTgt spid="13"/>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0.00365 0.06774 L -0.10937 0.30451 " pathEditMode="relative" rAng="0" ptsTypes="AA">
                                      <p:cBhvr>
                                        <p:cTn id="38" dur="2000" fill="hold"/>
                                        <p:tgtEl>
                                          <p:spTgt spid="14"/>
                                        </p:tgtEl>
                                        <p:attrNameLst>
                                          <p:attrName>ppt_x</p:attrName>
                                          <p:attrName>ppt_y</p:attrName>
                                        </p:attrNameLst>
                                      </p:cBhvr>
                                      <p:rCtr x="-57" y="118"/>
                                    </p:animMotion>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0" nodeType="clickEffect">
                                  <p:stCondLst>
                                    <p:cond delay="0"/>
                                  </p:stCondLst>
                                  <p:childTnLst>
                                    <p:animMotion origin="layout" path="M 2.91667E-6 1.7341E-7 L -0.02617 0.34034 " pathEditMode="relative" ptsTypes="AA">
                                      <p:cBhvr>
                                        <p:cTn id="42" dur="2000" fill="hold"/>
                                        <p:tgtEl>
                                          <p:spTgt spid="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16"/>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43201" fill="hold"/>
                                        <p:tgtEl>
                                          <p:spTgt spid="16"/>
                                        </p:tgtEl>
                                      </p:cBhvr>
                                    </p:cmd>
                                  </p:childTnLst>
                                </p:cTn>
                              </p:par>
                            </p:childTnLst>
                          </p:cTn>
                        </p:par>
                      </p:childTnLst>
                    </p:cTn>
                  </p:par>
                </p:childTnLst>
              </p:cTn>
              <p:nextCondLst>
                <p:cond evt="onClick" delay="0">
                  <p:tgtEl>
                    <p:spTgt spid="16"/>
                  </p:tgtEl>
                </p:cond>
              </p:nextCondLst>
            </p:seq>
            <p:audio>
              <p:cMediaNode>
                <p:cTn id="48"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seq concurrent="1" nextAc="seek">
              <p:cTn id="49" restart="whenNotActive" fill="hold" evtFilter="cancelBubble" nodeType="interactiveSeq">
                <p:stCondLst>
                  <p:cond evt="onClick" delay="0">
                    <p:tgtEl>
                      <p:spTgt spid="18"/>
                    </p:tgtEl>
                  </p:cond>
                </p:stCondLst>
                <p:endSync evt="end" delay="0">
                  <p:rtn val="all"/>
                </p:endSync>
                <p:childTnLst>
                  <p:par>
                    <p:cTn id="50" fill="hold">
                      <p:stCondLst>
                        <p:cond delay="0"/>
                      </p:stCondLst>
                      <p:childTnLst>
                        <p:par>
                          <p:cTn id="51" fill="hold">
                            <p:stCondLst>
                              <p:cond delay="0"/>
                            </p:stCondLst>
                            <p:childTnLst>
                              <p:par>
                                <p:cTn id="52" presetID="1" presetClass="mediacall" presetSubtype="0" fill="hold" nodeType="clickEffect">
                                  <p:stCondLst>
                                    <p:cond delay="0"/>
                                  </p:stCondLst>
                                  <p:childTnLst>
                                    <p:cmd type="call" cmd="playFrom(0.0)">
                                      <p:cBhvr>
                                        <p:cTn id="53" dur="31968" fill="hold"/>
                                        <p:tgtEl>
                                          <p:spTgt spid="18"/>
                                        </p:tgtEl>
                                      </p:cBhvr>
                                    </p:cmd>
                                  </p:childTnLst>
                                </p:cTn>
                              </p:par>
                            </p:childTnLst>
                          </p:cTn>
                        </p:par>
                      </p:childTnLst>
                    </p:cTn>
                  </p:par>
                </p:childTnLst>
              </p:cTn>
              <p:nextCondLst>
                <p:cond evt="onClick" delay="0">
                  <p:tgtEl>
                    <p:spTgt spid="18"/>
                  </p:tgtEl>
                </p:cond>
              </p:nextCondLst>
            </p:seq>
            <p:audio>
              <p:cMediaNode>
                <p:cTn id="54"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310</Words>
  <Application>Microsoft Office PowerPoint</Application>
  <PresentationFormat>Custom</PresentationFormat>
  <Paragraphs>52</Paragraphs>
  <Slides>10</Slides>
  <Notes>0</Notes>
  <HiddenSlides>0</HiddenSlides>
  <MMClips>14</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На часот по македонски јазик денес ќе го обработиме текстот „Најубавото јаболко“</vt:lpstr>
      <vt:lpstr>На часот по математика денес ќе учиме за ПРАВИ И КРИВИ ЛИНИИ</vt:lpstr>
      <vt:lpstr>Кои линии се прави? </vt:lpstr>
      <vt:lpstr>Кои линии се криви? </vt:lpstr>
      <vt:lpstr>Прави и криви линии</vt:lpstr>
      <vt:lpstr>Еве неколку весели форми кои се составени од прави и криви линии</vt:lpstr>
      <vt:lpstr>А сега разгледај ја секоја слика посебно и откриј ги правите и кривите линии?</vt:lpstr>
      <vt:lpstr>Slide 9</vt:lpstr>
      <vt:lpstr>А сега заврши ги задачите во учебникот бр.1 страна 34 и секако нацртај ги сите видови линии што денес ги научи во својата тетратка. За правите линии задолжително користи линијар! Откако ќе го завршиш ова, релаксирај се со ова видео ИСТРАЖУВАЊЕ ЗА ЗВУК на кое ќе видиш како дома може да се направи музички инструмент од чаши со вода, воден ксилофон кој произведува различна висина на звуците во зависност од тоа колку е полна чашата со вода.</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Aleksandar Lazovski</dc:creator>
  <cp:lastModifiedBy>Windows User</cp:lastModifiedBy>
  <cp:revision>33</cp:revision>
  <dcterms:created xsi:type="dcterms:W3CDTF">2020-03-19T12:52:29Z</dcterms:created>
  <dcterms:modified xsi:type="dcterms:W3CDTF">2020-03-29T18:18:58Z</dcterms:modified>
</cp:coreProperties>
</file>